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4"/>
  </p:notesMasterIdLst>
  <p:handoutMasterIdLst>
    <p:handoutMasterId r:id="rId96"/>
  </p:handoutMasterIdLst>
  <p:sldIdLst>
    <p:sldId id="410" r:id="rId3"/>
    <p:sldId id="985" r:id="rId5"/>
    <p:sldId id="1279" r:id="rId6"/>
    <p:sldId id="1280" r:id="rId7"/>
    <p:sldId id="413" r:id="rId8"/>
    <p:sldId id="1637" r:id="rId9"/>
    <p:sldId id="1945" r:id="rId10"/>
    <p:sldId id="1284" r:id="rId11"/>
    <p:sldId id="1285" r:id="rId12"/>
    <p:sldId id="1482" r:id="rId13"/>
    <p:sldId id="1480" r:id="rId14"/>
    <p:sldId id="1481" r:id="rId15"/>
    <p:sldId id="2032" r:id="rId16"/>
    <p:sldId id="416" r:id="rId17"/>
    <p:sldId id="418" r:id="rId18"/>
    <p:sldId id="419" r:id="rId19"/>
    <p:sldId id="1290" r:id="rId20"/>
    <p:sldId id="1293" r:id="rId21"/>
    <p:sldId id="1294" r:id="rId22"/>
    <p:sldId id="1296" r:id="rId23"/>
    <p:sldId id="1300" r:id="rId24"/>
    <p:sldId id="1307" r:id="rId25"/>
    <p:sldId id="1309" r:id="rId26"/>
    <p:sldId id="1310" r:id="rId27"/>
    <p:sldId id="1313" r:id="rId28"/>
    <p:sldId id="1315" r:id="rId29"/>
    <p:sldId id="1319" r:id="rId30"/>
    <p:sldId id="1320" r:id="rId31"/>
    <p:sldId id="1323" r:id="rId32"/>
    <p:sldId id="1638" r:id="rId33"/>
    <p:sldId id="1303" r:id="rId34"/>
    <p:sldId id="423" r:id="rId35"/>
    <p:sldId id="980" r:id="rId36"/>
    <p:sldId id="981" r:id="rId37"/>
    <p:sldId id="990" r:id="rId38"/>
    <p:sldId id="1325" r:id="rId39"/>
    <p:sldId id="1127" r:id="rId40"/>
    <p:sldId id="996" r:id="rId41"/>
    <p:sldId id="999" r:id="rId42"/>
    <p:sldId id="1815" r:id="rId43"/>
    <p:sldId id="1002" r:id="rId44"/>
    <p:sldId id="1004" r:id="rId45"/>
    <p:sldId id="1326" r:id="rId46"/>
    <p:sldId id="1008" r:id="rId47"/>
    <p:sldId id="1011" r:id="rId48"/>
    <p:sldId id="1015" r:id="rId49"/>
    <p:sldId id="1014" r:id="rId50"/>
    <p:sldId id="1327" r:id="rId51"/>
    <p:sldId id="1018" r:id="rId52"/>
    <p:sldId id="1024" r:id="rId53"/>
    <p:sldId id="1026" r:id="rId54"/>
    <p:sldId id="1639" r:id="rId55"/>
    <p:sldId id="1567" r:id="rId56"/>
    <p:sldId id="1382" r:id="rId57"/>
    <p:sldId id="1383" r:id="rId58"/>
    <p:sldId id="1384" r:id="rId59"/>
    <p:sldId id="1385" r:id="rId60"/>
    <p:sldId id="1640" r:id="rId61"/>
    <p:sldId id="1568" r:id="rId62"/>
    <p:sldId id="1471" r:id="rId63"/>
    <p:sldId id="1472" r:id="rId64"/>
    <p:sldId id="1473" r:id="rId65"/>
    <p:sldId id="1474" r:id="rId66"/>
    <p:sldId id="1475" r:id="rId67"/>
    <p:sldId id="1476" r:id="rId68"/>
    <p:sldId id="1477" r:id="rId69"/>
    <p:sldId id="1478" r:id="rId70"/>
    <p:sldId id="2117" r:id="rId71"/>
    <p:sldId id="2112" r:id="rId72"/>
    <p:sldId id="2110" r:id="rId73"/>
    <p:sldId id="2111" r:id="rId74"/>
    <p:sldId id="2120" r:id="rId75"/>
    <p:sldId id="2146" r:id="rId76"/>
    <p:sldId id="2147" r:id="rId77"/>
    <p:sldId id="2121" r:id="rId78"/>
    <p:sldId id="2123" r:id="rId79"/>
    <p:sldId id="2131" r:id="rId80"/>
    <p:sldId id="2132" r:id="rId81"/>
    <p:sldId id="2133" r:id="rId82"/>
    <p:sldId id="2134" r:id="rId83"/>
    <p:sldId id="2135" r:id="rId84"/>
    <p:sldId id="2136" r:id="rId85"/>
    <p:sldId id="2137" r:id="rId86"/>
    <p:sldId id="2138" r:id="rId87"/>
    <p:sldId id="2139" r:id="rId88"/>
    <p:sldId id="2140" r:id="rId89"/>
    <p:sldId id="2141" r:id="rId90"/>
    <p:sldId id="2142" r:id="rId91"/>
    <p:sldId id="2143" r:id="rId92"/>
    <p:sldId id="2144" r:id="rId93"/>
    <p:sldId id="2145" r:id="rId94"/>
    <p:sldId id="2165" r:id="rId95"/>
  </p:sldIdLst>
  <p:sldSz cx="12192635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e233692-6858-497f-854b-199cc3ba20b2}">
          <p14:sldIdLst>
            <p14:sldId id="410"/>
            <p14:sldId id="1279"/>
            <p14:sldId id="985"/>
          </p14:sldIdLst>
        </p14:section>
        <p14:section name="无标题节" id="{436f7fd0-17b9-4433-a9b4-eef9fdffba58}">
          <p14:sldIdLst>
            <p14:sldId id="1280"/>
            <p14:sldId id="413"/>
            <p14:sldId id="1637"/>
            <p14:sldId id="1945"/>
            <p14:sldId id="1284"/>
            <p14:sldId id="1285"/>
            <p14:sldId id="1482"/>
            <p14:sldId id="1480"/>
            <p14:sldId id="1481"/>
            <p14:sldId id="2032"/>
            <p14:sldId id="416"/>
            <p14:sldId id="418"/>
            <p14:sldId id="419"/>
            <p14:sldId id="1290"/>
            <p14:sldId id="1293"/>
            <p14:sldId id="1294"/>
            <p14:sldId id="1296"/>
            <p14:sldId id="1300"/>
            <p14:sldId id="1307"/>
            <p14:sldId id="1309"/>
            <p14:sldId id="1310"/>
            <p14:sldId id="1313"/>
            <p14:sldId id="1315"/>
            <p14:sldId id="1319"/>
            <p14:sldId id="1320"/>
            <p14:sldId id="1323"/>
            <p14:sldId id="1638"/>
            <p14:sldId id="1303"/>
            <p14:sldId id="423"/>
            <p14:sldId id="980"/>
            <p14:sldId id="981"/>
            <p14:sldId id="990"/>
            <p14:sldId id="1325"/>
            <p14:sldId id="1127"/>
            <p14:sldId id="996"/>
            <p14:sldId id="999"/>
            <p14:sldId id="1815"/>
            <p14:sldId id="1002"/>
            <p14:sldId id="1004"/>
            <p14:sldId id="1326"/>
            <p14:sldId id="1008"/>
            <p14:sldId id="1011"/>
            <p14:sldId id="1015"/>
            <p14:sldId id="1014"/>
            <p14:sldId id="1327"/>
            <p14:sldId id="1018"/>
            <p14:sldId id="1024"/>
            <p14:sldId id="1026"/>
            <p14:sldId id="1639"/>
            <p14:sldId id="1567"/>
            <p14:sldId id="1382"/>
            <p14:sldId id="1383"/>
            <p14:sldId id="1384"/>
            <p14:sldId id="1385"/>
            <p14:sldId id="1640"/>
            <p14:sldId id="1568"/>
            <p14:sldId id="1471"/>
            <p14:sldId id="1472"/>
            <p14:sldId id="1473"/>
            <p14:sldId id="1474"/>
            <p14:sldId id="1475"/>
            <p14:sldId id="1476"/>
            <p14:sldId id="1477"/>
            <p14:sldId id="1478"/>
            <p14:sldId id="2117"/>
            <p14:sldId id="2112"/>
            <p14:sldId id="2110"/>
            <p14:sldId id="2111"/>
            <p14:sldId id="2120"/>
            <p14:sldId id="2146"/>
            <p14:sldId id="2147"/>
            <p14:sldId id="2121"/>
            <p14:sldId id="2123"/>
            <p14:sldId id="2131"/>
            <p14:sldId id="2132"/>
            <p14:sldId id="2133"/>
            <p14:sldId id="2134"/>
            <p14:sldId id="2135"/>
            <p14:sldId id="2136"/>
            <p14:sldId id="2137"/>
            <p14:sldId id="2138"/>
            <p14:sldId id="2139"/>
            <p14:sldId id="2140"/>
            <p14:sldId id="2141"/>
            <p14:sldId id="2142"/>
            <p14:sldId id="2143"/>
            <p14:sldId id="2144"/>
            <p14:sldId id="2145"/>
            <p14:sldId id="2165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8231" initials="1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78C"/>
    <a:srgbClr val="FFFFFF"/>
    <a:srgbClr val="898989"/>
    <a:srgbClr val="5D4A3B"/>
    <a:srgbClr val="5D4A00"/>
    <a:srgbClr val="00639C"/>
    <a:srgbClr val="EADBCC"/>
    <a:srgbClr val="5B4EBA"/>
    <a:srgbClr val="E1C7B8"/>
    <a:srgbClr val="5041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1774"/>
        <p:guide pos="367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tableStyles" Target="tableStyles.xml"/><Relationship Id="rId98" Type="http://schemas.openxmlformats.org/officeDocument/2006/relationships/viewProps" Target="viewProps.xml"/><Relationship Id="rId97" Type="http://schemas.openxmlformats.org/officeDocument/2006/relationships/presProps" Target="presProps.xml"/><Relationship Id="rId96" Type="http://schemas.openxmlformats.org/officeDocument/2006/relationships/handoutMaster" Target="handoutMasters/handoutMaster1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0" Type="http://schemas.openxmlformats.org/officeDocument/2006/relationships/commentAuthors" Target="commentAuthor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397" y="857250"/>
            <a:ext cx="411520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974" y="914400"/>
            <a:ext cx="980062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974" y="3560400"/>
            <a:ext cx="980062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88" y="774000"/>
            <a:ext cx="10974389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974" y="2484000"/>
            <a:ext cx="980062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974" y="3560400"/>
            <a:ext cx="980062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88" y="608400"/>
            <a:ext cx="10970789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88" y="1490400"/>
            <a:ext cx="10970789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8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1088" y="3848400"/>
            <a:ext cx="7769925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1088" y="4615200"/>
            <a:ext cx="7769925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88" y="608400"/>
            <a:ext cx="10970789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88" y="1501200"/>
            <a:ext cx="517755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2528" y="1501200"/>
            <a:ext cx="517755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defRPr sz="1600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defRPr sz="1600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defRPr sz="1400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88" y="608400"/>
            <a:ext cx="10970789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88" y="1429200"/>
            <a:ext cx="5343174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88" y="1854000"/>
            <a:ext cx="5343174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6653" y="1421729"/>
            <a:ext cx="5343174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6653" y="1854000"/>
            <a:ext cx="5343174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88" y="608400"/>
            <a:ext cx="10970789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18" y="1555115"/>
            <a:ext cx="5233793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1320" y="1555200"/>
            <a:ext cx="522795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6283" y="914400"/>
            <a:ext cx="1044151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532" y="914400"/>
            <a:ext cx="9170528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88" y="608400"/>
            <a:ext cx="10970789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88" y="1490400"/>
            <a:ext cx="10970789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88" y="6314400"/>
            <a:ext cx="2700391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596" y="6314400"/>
            <a:ext cx="3960574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8886" y="6314400"/>
            <a:ext cx="2700391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2.tiff"/><Relationship Id="rId1" Type="http://schemas.openxmlformats.org/officeDocument/2006/relationships/tags" Target="../tags/tag6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pn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5.pn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pn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4.pn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8.pn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tiff"/><Relationship Id="rId1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tags" Target="../tags/tag65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jpeg"/><Relationship Id="rId1" Type="http://schemas.openxmlformats.org/officeDocument/2006/relationships/image" Target="../media/image68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tiff"/><Relationship Id="rId1" Type="http://schemas.openxmlformats.org/officeDocument/2006/relationships/image" Target="../media/image7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tags" Target="../tags/tag68.xml"/><Relationship Id="rId4" Type="http://schemas.openxmlformats.org/officeDocument/2006/relationships/image" Target="../media/image72.png"/><Relationship Id="rId3" Type="http://schemas.openxmlformats.org/officeDocument/2006/relationships/tags" Target="../tags/tag67.xml"/><Relationship Id="rId2" Type="http://schemas.openxmlformats.org/officeDocument/2006/relationships/image" Target="../media/image71.jpeg"/><Relationship Id="rId1" Type="http://schemas.openxmlformats.org/officeDocument/2006/relationships/tags" Target="../tags/tag66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tiff"/><Relationship Id="rId1" Type="http://schemas.openxmlformats.org/officeDocument/2006/relationships/image" Target="../media/image7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tiff"/><Relationship Id="rId1" Type="http://schemas.openxmlformats.org/officeDocument/2006/relationships/image" Target="../media/image78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tiff"/><Relationship Id="rId1" Type="http://schemas.openxmlformats.org/officeDocument/2006/relationships/image" Target="../media/image7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2.jpeg"/><Relationship Id="rId1" Type="http://schemas.openxmlformats.org/officeDocument/2006/relationships/image" Target="../media/image8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tiff"/><Relationship Id="rId1" Type="http://schemas.openxmlformats.org/officeDocument/2006/relationships/image" Target="../media/image8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6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.tiff"/></Relationships>
</file>

<file path=ppt/slides/_rels/slide6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image" Target="../media/image15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6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6.jpeg"/><Relationship Id="rId3" Type="http://schemas.openxmlformats.org/officeDocument/2006/relationships/image" Target="../media/image2.tiff"/><Relationship Id="rId2" Type="http://schemas.openxmlformats.org/officeDocument/2006/relationships/tags" Target="../tags/tag71.xml"/><Relationship Id="rId1" Type="http://schemas.openxmlformats.org/officeDocument/2006/relationships/image" Target="../media/image8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tif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jpeg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7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2.png"/><Relationship Id="rId3" Type="http://schemas.openxmlformats.org/officeDocument/2006/relationships/tags" Target="../tags/tag73.xml"/><Relationship Id="rId2" Type="http://schemas.openxmlformats.org/officeDocument/2006/relationships/image" Target="../media/image91.png"/><Relationship Id="rId1" Type="http://schemas.openxmlformats.org/officeDocument/2006/relationships/tags" Target="../tags/tag72.xml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4.jpeg"/><Relationship Id="rId1" Type="http://schemas.openxmlformats.org/officeDocument/2006/relationships/image" Target="../media/image93.jpeg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6.jpeg"/><Relationship Id="rId1" Type="http://schemas.openxmlformats.org/officeDocument/2006/relationships/image" Target="../media/image9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1.tiff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8.jpeg"/><Relationship Id="rId1" Type="http://schemas.openxmlformats.org/officeDocument/2006/relationships/image" Target="../media/image97.png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2.png"/><Relationship Id="rId1" Type="http://schemas.openxmlformats.org/officeDocument/2006/relationships/image" Target="../media/image101.png"/></Relationships>
</file>

<file path=ppt/slides/_rels/slide8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8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6.jpeg"/><Relationship Id="rId1" Type="http://schemas.openxmlformats.org/officeDocument/2006/relationships/image" Target="../media/image105.jpeg"/></Relationships>
</file>

<file path=ppt/slides/_rels/slide8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8.jpeg"/><Relationship Id="rId1" Type="http://schemas.openxmlformats.org/officeDocument/2006/relationships/image" Target="../media/image107.jpeg"/></Relationships>
</file>

<file path=ppt/slides/_rels/slide8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tags" Target="../tags/tag74.xml"/></Relationships>
</file>

<file path=ppt/slides/_rels/slide8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2.png"/><Relationship Id="rId1" Type="http://schemas.openxmlformats.org/officeDocument/2006/relationships/image" Target="../media/image111.png"/></Relationships>
</file>

<file path=ppt/slides/_rels/slide8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4.png"/><Relationship Id="rId1" Type="http://schemas.openxmlformats.org/officeDocument/2006/relationships/image" Target="../media/image113.png"/></Relationships>
</file>

<file path=ppt/slides/_rels/slide8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4.jpeg"/><Relationship Id="rId1" Type="http://schemas.openxmlformats.org/officeDocument/2006/relationships/image" Target="../media/image9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2.tiff"/><Relationship Id="rId1" Type="http://schemas.openxmlformats.org/officeDocument/2006/relationships/tags" Target="../tags/tag63.xml"/></Relationships>
</file>

<file path=ppt/slides/_rels/slide9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6.jpeg"/><Relationship Id="rId1" Type="http://schemas.openxmlformats.org/officeDocument/2006/relationships/image" Target="../media/image115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7.png"/></Relationships>
</file>

<file path=ppt/slides/_rels/slide9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35" y="0"/>
            <a:ext cx="12205335" cy="685800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67600" y="5236210"/>
            <a:ext cx="4424680" cy="7004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第十四届全运会及残特奥会西安市执委会</a:t>
            </a:r>
            <a:endParaRPr lang="en-US" altLang="zh-CN" dirty="0"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2021</a:t>
            </a:r>
            <a:r>
              <a:rPr lang="zh-CN" altLang="en-US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en-US" dirty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endParaRPr lang="zh-CN" altLang="en-US" dirty="0"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微信图片_2021062311060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09440"/>
            <a:ext cx="7146290" cy="24409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329020" y="2498725"/>
            <a:ext cx="9518015" cy="17157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4800" b="1" spc="400" dirty="0">
                <a:solidFill>
                  <a:schemeClr val="bg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西安市无障碍标识</a:t>
            </a:r>
            <a:endParaRPr lang="zh-CN" altLang="en-US" sz="4800" b="1" spc="400" dirty="0"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4800" b="1" spc="400" dirty="0">
                <a:solidFill>
                  <a:schemeClr val="bg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展现形式提升优化工作方案</a:t>
            </a:r>
            <a:endParaRPr lang="zh-CN" altLang="en-US" sz="4800" b="1" spc="400" dirty="0"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91200" y="535305"/>
            <a:ext cx="3883025" cy="1076325"/>
          </a:xfrm>
          <a:prstGeom prst="rect">
            <a:avLst/>
          </a:prstGeom>
          <a:noFill/>
          <a:effectLst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2021</a:t>
            </a:r>
            <a:endParaRPr lang="en-US" altLang="zh-CN" sz="32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点亮梦想 为爱起航</a:t>
            </a:r>
            <a:endParaRPr lang="zh-CN" altLang="en-US" sz="32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微信图片_2021062311060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23053" y="1583055"/>
            <a:ext cx="4923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（二）图样诠释</a:t>
            </a:r>
            <a:endParaRPr lang="zh-CN" altLang="en-US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8886" y="6339165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44830" y="1544955"/>
            <a:ext cx="10957560" cy="45459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466623" y="2055495"/>
            <a:ext cx="8228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异形圆角立柱+西安地标（大雁塔）。将西安地标建筑大雁塔融入无障碍标识展现设计，使人以小见大，感受西安悠久历史文化。异形圆角设计使标识牌展现更具动感，同时，也代表向上、发展之意。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6623" y="3495040"/>
            <a:ext cx="8268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云头纹立柱+西安地标（钟楼）。云头纹寓意吉祥。钟楼是西安中心，流光溢彩。该设计体现西安人民敞开怀抱、热情迎接八方来客之意。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pic>
        <p:nvPicPr>
          <p:cNvPr id="13" name="图片 12" descr="无障碍水晶6.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9153" y="4645660"/>
            <a:ext cx="799465" cy="1254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66623" y="4950460"/>
            <a:ext cx="8228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水晶造型设计。水晶象征纯净、无私、奉献。水晶造型营造后现代科技感，表示西安古城展新韵、古今相融之意。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图片 3" descr="无障碍水晶6.19-4-0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21" y="3253740"/>
            <a:ext cx="379730" cy="1127760"/>
          </a:xfrm>
          <a:prstGeom prst="rect">
            <a:avLst/>
          </a:prstGeom>
        </p:spPr>
      </p:pic>
      <p:sp>
        <p:nvSpPr>
          <p:cNvPr id="10" name="文本框 5"/>
          <p:cNvSpPr txBox="1"/>
          <p:nvPr/>
        </p:nvSpPr>
        <p:spPr>
          <a:xfrm>
            <a:off x="459388" y="587375"/>
            <a:ext cx="45351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（二）图样诠释</a:t>
            </a:r>
            <a:endParaRPr lang="zh-CN" altLang="en-US" sz="4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4" name="图片 13" descr="大雁塔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055" y="1689100"/>
            <a:ext cx="366395" cy="1231265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4830" y="1544955"/>
            <a:ext cx="10957560" cy="45459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88568" y="1854200"/>
            <a:ext cx="74809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无障碍标识+西安地标（西安城墙）。西安城墙是历史留下的印记，展现了大西安文明、自信、包容、开放和进取的城市精神。将城墙融入无障碍标识展现设计，寓意热爱西安，将城市精神发扬光大。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02538" y="3261995"/>
            <a:ext cx="7466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几何图形组合设计。三角形稳定性强、耐压，同时具有方位指向性，象征着西安人沉稳、踏实。圆形象征圆满，寓意办一届精彩、圆满的体育盛会。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图片 2" descr="无障碍水晶6.19-7-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496" y="3110230"/>
            <a:ext cx="1073150" cy="1141095"/>
          </a:xfrm>
          <a:prstGeom prst="rect">
            <a:avLst/>
          </a:prstGeom>
        </p:spPr>
      </p:pic>
      <p:sp>
        <p:nvSpPr>
          <p:cNvPr id="10" name="文本框 5"/>
          <p:cNvSpPr txBox="1"/>
          <p:nvPr/>
        </p:nvSpPr>
        <p:spPr>
          <a:xfrm>
            <a:off x="459388" y="587375"/>
            <a:ext cx="45351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（二）图样诠释</a:t>
            </a:r>
            <a:endParaRPr lang="zh-CN" altLang="en-US" sz="4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81583" y="4900930"/>
            <a:ext cx="7434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云头纹立柱+西安新地标（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西安奥体中心体育场）。古典与现代的结合，代表西安传承历史，奔向未来。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pic>
        <p:nvPicPr>
          <p:cNvPr id="15" name="图片 14" descr="6.21-10-3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548" y="4676140"/>
            <a:ext cx="741045" cy="109474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城墙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128" y="2066925"/>
            <a:ext cx="1111885" cy="496570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4830" y="1544955"/>
            <a:ext cx="10957560" cy="45459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无障碍标识导视-6.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9473" y="2246630"/>
            <a:ext cx="1022350" cy="10121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80948" y="2430145"/>
            <a:ext cx="7481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太阳花造型设计。寓意向往光明、温暖、团结、热情似火、坚韧不拔，代表传递正能量之意。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80948" y="4068445"/>
            <a:ext cx="7419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石榴花造型设计。石榴花造型一花双意，一是指西安市市花，二是指西安奥体中心体育场的轮廓造型。一花双意，盛世之花，丝路启航。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图片 1" descr="无障碍水晶6.19-10-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348" y="3899535"/>
            <a:ext cx="989965" cy="982980"/>
          </a:xfrm>
          <a:prstGeom prst="rect">
            <a:avLst/>
          </a:prstGeom>
        </p:spPr>
      </p:pic>
      <p:sp>
        <p:nvSpPr>
          <p:cNvPr id="10" name="文本框 5"/>
          <p:cNvSpPr txBox="1"/>
          <p:nvPr/>
        </p:nvSpPr>
        <p:spPr>
          <a:xfrm>
            <a:off x="459388" y="587375"/>
            <a:ext cx="45351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（二）图样诠释</a:t>
            </a:r>
            <a:endParaRPr lang="zh-CN" altLang="en-US" sz="4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25474c2fdd6681564d7e7d2aa34aed"/>
          <p:cNvPicPr>
            <a:picLocks noChangeAspect="1"/>
          </p:cNvPicPr>
          <p:nvPr/>
        </p:nvPicPr>
        <p:blipFill>
          <a:blip r:embed="rId1"/>
          <a:srcRect l="17461" t="9259" r="19452" b="8465"/>
          <a:stretch>
            <a:fillRect/>
          </a:stretch>
        </p:blipFill>
        <p:spPr>
          <a:xfrm>
            <a:off x="247933" y="65405"/>
            <a:ext cx="5052695" cy="65893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02914" y="3068429"/>
            <a:ext cx="6516516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蓝色纯净、冷静、理性。与白色搭配对比度强、辨识度高，是标识牌通用颜色。在阳光下不会过于反光刺眼，较之其他颜色，夜晚能见度更好。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色值：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1848" y="1430655"/>
            <a:ext cx="4864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（一）蓝色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2809" y="155405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3" descr="C:\Users\Administrator\Desktop\颜色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6183416" y="5432848"/>
            <a:ext cx="2861230" cy="26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044553" y="5351145"/>
            <a:ext cx="288226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0" checksum="779244985"/>
                </a:ext>
              </a:extLst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C:100  M:55  Y:20  K:0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1162933" y="492125"/>
            <a:ext cx="5993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蓝色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9978" y="597852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76361" y="5946140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35096" y="597852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701813" y="597852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立杆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917" y="1620742"/>
            <a:ext cx="10536339" cy="4102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 descr="无障碍水晶6.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7073" y="2537460"/>
            <a:ext cx="2034540" cy="3190875"/>
          </a:xfrm>
          <a:prstGeom prst="rect">
            <a:avLst/>
          </a:prstGeom>
        </p:spPr>
      </p:pic>
      <p:pic>
        <p:nvPicPr>
          <p:cNvPr id="15" name="图片 14" descr="6.21-8-0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63" y="2465705"/>
            <a:ext cx="1101090" cy="3262630"/>
          </a:xfrm>
          <a:prstGeom prst="rect">
            <a:avLst/>
          </a:prstGeom>
        </p:spPr>
      </p:pic>
      <p:pic>
        <p:nvPicPr>
          <p:cNvPr id="17" name="图片 16" descr="6.21-10-3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8588" y="3143885"/>
            <a:ext cx="1465032" cy="216000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图片 13" descr="大雁塔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0650" y="2381885"/>
            <a:ext cx="995680" cy="334645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318" y="1608455"/>
            <a:ext cx="10319385" cy="410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5"/>
          <p:cNvSpPr txBox="1"/>
          <p:nvPr/>
        </p:nvSpPr>
        <p:spPr>
          <a:xfrm>
            <a:off x="1190873" y="506095"/>
            <a:ext cx="5993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一览表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28743" y="5794375"/>
            <a:ext cx="771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00113" y="5794375"/>
            <a:ext cx="124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18548" y="5794375"/>
            <a:ext cx="771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7418" y="5794375"/>
            <a:ext cx="124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无障碍水晶6.19-7-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5673" y="2733358"/>
            <a:ext cx="1736725" cy="1847215"/>
          </a:xfrm>
          <a:prstGeom prst="rect">
            <a:avLst/>
          </a:prstGeom>
        </p:spPr>
      </p:pic>
      <p:pic>
        <p:nvPicPr>
          <p:cNvPr id="13" name="图片 12" descr="无障碍水晶6.19-10-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658" y="2648585"/>
            <a:ext cx="2031365" cy="2016760"/>
          </a:xfrm>
          <a:prstGeom prst="rect">
            <a:avLst/>
          </a:prstGeom>
        </p:spPr>
      </p:pic>
      <p:pic>
        <p:nvPicPr>
          <p:cNvPr id="7" name="图片 6" descr="无障碍水晶6.19-9-1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578" y="2607310"/>
            <a:ext cx="2120900" cy="2099310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城墙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625" y="3181350"/>
            <a:ext cx="2141220" cy="95631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1162933" y="492125"/>
            <a:ext cx="5807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蓝色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16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33213" y="5946140"/>
            <a:ext cx="659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5358" y="5946140"/>
            <a:ext cx="659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7278" y="5946140"/>
            <a:ext cx="1336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00583" y="5946140"/>
            <a:ext cx="1336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8310" y="1639570"/>
            <a:ext cx="11372215" cy="410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 descr="6.21-10-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065" y="2734945"/>
            <a:ext cx="830463" cy="1911600"/>
          </a:xfrm>
          <a:prstGeom prst="rect">
            <a:avLst/>
          </a:prstGeom>
        </p:spPr>
      </p:pic>
      <p:pic>
        <p:nvPicPr>
          <p:cNvPr id="9" name="图片 8" descr="6.21-3-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298" y="3279458"/>
            <a:ext cx="2083435" cy="821690"/>
          </a:xfrm>
          <a:prstGeom prst="rect">
            <a:avLst/>
          </a:prstGeom>
        </p:spPr>
      </p:pic>
      <p:pic>
        <p:nvPicPr>
          <p:cNvPr id="14" name="图片 13" descr="6.21-10-2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598" y="2978468"/>
            <a:ext cx="2204085" cy="1122680"/>
          </a:xfrm>
          <a:prstGeom prst="rect">
            <a:avLst/>
          </a:prstGeom>
        </p:spPr>
      </p:pic>
      <p:pic>
        <p:nvPicPr>
          <p:cNvPr id="12" name="图片 11" descr="大雁塔-2"/>
          <p:cNvPicPr>
            <a:picLocks noChangeAspect="1"/>
          </p:cNvPicPr>
          <p:nvPr/>
        </p:nvPicPr>
        <p:blipFill>
          <a:blip r:embed="rId4"/>
          <a:srcRect t="13857"/>
          <a:stretch>
            <a:fillRect/>
          </a:stretch>
        </p:blipFill>
        <p:spPr>
          <a:xfrm>
            <a:off x="1179195" y="2917190"/>
            <a:ext cx="2567305" cy="118427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35553" y="2684145"/>
            <a:ext cx="6156325" cy="311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endParaRPr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r>
              <a:rPr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咖色优雅庄重、不失雅致。依据《西安城市色彩专项规划》，贴合西安城市色彩。西安处于黄河文明的中心黄土地上，咖色与关中地方色系接近，营造出历史厚重感，咖色系无障碍标识让古代文明与现代文明交相辉映。</a:t>
            </a:r>
            <a:endParaRPr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endParaRPr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色值：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5518" y="1104265"/>
            <a:ext cx="4864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（二）咖色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77573" y="5318760"/>
            <a:ext cx="288226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0" checksum="779244985"/>
                </a:ext>
              </a:extLst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C:60  M:70  Y:85  K:15</a:t>
            </a:r>
            <a:endParaRPr lang="zh-CN" altLang="en-US"/>
          </a:p>
        </p:txBody>
      </p:sp>
      <p:pic>
        <p:nvPicPr>
          <p:cNvPr id="17" name="Picture 8" descr="C:\Users\Administrator\Desktop\颜色02.jpg"/>
          <p:cNvPicPr>
            <a:picLocks noChangeAspect="1" noChangeArrowheads="1"/>
          </p:cNvPicPr>
          <p:nvPr/>
        </p:nvPicPr>
        <p:blipFill>
          <a:blip r:embed="rId1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2" r="6914" b="1080"/>
          <a:stretch>
            <a:fillRect/>
          </a:stretch>
        </p:blipFill>
        <p:spPr bwMode="auto">
          <a:xfrm>
            <a:off x="6282973" y="5413375"/>
            <a:ext cx="2621915" cy="27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 descr="摄图网_500951897_咖啡色丝绸（非企业商用）"/>
          <p:cNvPicPr>
            <a:picLocks noChangeAspect="1"/>
          </p:cNvPicPr>
          <p:nvPr/>
        </p:nvPicPr>
        <p:blipFill>
          <a:blip r:embed="rId2"/>
          <a:srcRect l="31563" r="31572" b="2131"/>
          <a:stretch>
            <a:fillRect/>
          </a:stretch>
        </p:blipFill>
        <p:spPr>
          <a:xfrm>
            <a:off x="1282348" y="354330"/>
            <a:ext cx="2834640" cy="501586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81588" y="5690235"/>
            <a:ext cx="882015" cy="850265"/>
          </a:xfrm>
          <a:prstGeom prst="ellipse">
            <a:avLst/>
          </a:prstGeom>
          <a:solidFill>
            <a:srgbClr val="2819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82348" y="5690235"/>
            <a:ext cx="882015" cy="850265"/>
          </a:xfrm>
          <a:prstGeom prst="ellipse">
            <a:avLst/>
          </a:prstGeom>
          <a:solidFill>
            <a:srgbClr val="9772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283108" y="5690235"/>
            <a:ext cx="882015" cy="850265"/>
          </a:xfrm>
          <a:prstGeom prst="ellipse">
            <a:avLst/>
          </a:prstGeom>
          <a:solidFill>
            <a:srgbClr val="6E5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83868" y="5690235"/>
            <a:ext cx="882015" cy="850265"/>
          </a:xfrm>
          <a:prstGeom prst="ellipse">
            <a:avLst/>
          </a:prstGeom>
          <a:solidFill>
            <a:srgbClr val="715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284628" y="5690235"/>
            <a:ext cx="882015" cy="850265"/>
          </a:xfrm>
          <a:prstGeom prst="ellipse">
            <a:avLst/>
          </a:prstGeom>
          <a:solidFill>
            <a:srgbClr val="614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74399" y="12276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1162933" y="492125"/>
            <a:ext cx="5697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咖色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16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6913" y="1539875"/>
            <a:ext cx="10079990" cy="410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9978" y="589343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09638" y="589343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597898" y="589343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113768" y="589343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立杆</a:t>
            </a:r>
            <a:endParaRPr lang="zh-CN" altLang="en-US"/>
          </a:p>
        </p:txBody>
      </p:sp>
      <p:pic>
        <p:nvPicPr>
          <p:cNvPr id="14" name="图片 13" descr="6.21-4-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9748" y="2465070"/>
            <a:ext cx="2026285" cy="3176905"/>
          </a:xfrm>
          <a:prstGeom prst="rect">
            <a:avLst/>
          </a:prstGeom>
        </p:spPr>
      </p:pic>
      <p:pic>
        <p:nvPicPr>
          <p:cNvPr id="15" name="图片 14" descr="6.21-10-3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7563" y="2973070"/>
            <a:ext cx="1464817" cy="2160000"/>
          </a:xfrm>
          <a:prstGeom prst="rect">
            <a:avLst/>
          </a:prstGeom>
        </p:spPr>
      </p:pic>
      <p:pic>
        <p:nvPicPr>
          <p:cNvPr id="17" name="图片 16" descr="6.21-8-0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0603" y="2543175"/>
            <a:ext cx="1045845" cy="3098800"/>
          </a:xfrm>
          <a:prstGeom prst="rect">
            <a:avLst/>
          </a:prstGeom>
        </p:spPr>
      </p:pic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4"/>
          <a:srcRect b="913"/>
          <a:stretch>
            <a:fillRect/>
          </a:stretch>
        </p:blipFill>
        <p:spPr>
          <a:xfrm>
            <a:off x="1447165" y="2461260"/>
            <a:ext cx="1064260" cy="318071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2110" y="4477385"/>
            <a:ext cx="10888345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81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033819950"/>
                </a:ext>
              </a:extLst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进一步落实好市委主要领导“注重人文关怀，做到精细周到，充分体现城市温暖”指示精神，提升全市无障碍标识建设规范化、人性化、艺术化水平，按照《无障碍设计规范》（GB50763-2012）标准，结合国家新发布的《公共信息图形符号》（GB/T10001.9-2021）第9部分“无障碍设施符号”最新规定，</a:t>
            </a:r>
            <a:r>
              <a:rPr 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西安</a:t>
            </a: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市执委会</a:t>
            </a:r>
            <a:r>
              <a:rPr 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组织西安报业传媒集团编制</a:t>
            </a: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了《西安市无障碍标识展现形式提升优化</a:t>
            </a:r>
            <a:r>
              <a:rPr 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工作</a:t>
            </a: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方案》</a:t>
            </a:r>
            <a:r>
              <a:rPr 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，已经市执委会第</a:t>
            </a:r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17</a:t>
            </a: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次常务副主任办公会审议通过</a:t>
            </a:r>
            <a:r>
              <a:rPr 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。《</a:t>
            </a: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方案</a:t>
            </a:r>
            <a:r>
              <a:rPr 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》提供</a:t>
            </a: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了8 个图样，4</a:t>
            </a:r>
            <a:r>
              <a:rPr 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个色系</a:t>
            </a: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，适用于室外、室内不同场景。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2" name="灯片编号占位符 61"/>
          <p:cNvSpPr>
            <a:spLocks noGrp="1"/>
          </p:cNvSpPr>
          <p:nvPr>
            <p:ph type="sldNum" sz="quarter" idx="12"/>
          </p:nvPr>
        </p:nvSpPr>
        <p:spPr>
          <a:xfrm>
            <a:off x="8878886" y="6314400"/>
            <a:ext cx="2700391" cy="316800"/>
          </a:xfrm>
        </p:spPr>
        <p:txBody>
          <a:bodyPr/>
          <a:p>
            <a:fld id="{49AE70B2-8BF9-45C0-BB95-33D1B9D3A854}" type="slidenum">
              <a:rPr lang="zh-CN" altLang="en-US" sz="1200" smtClean="0">
                <a:solidFill>
                  <a:schemeClr val="tx1"/>
                </a:solidFill>
              </a:rPr>
            </a:fld>
            <a:endParaRPr lang="zh-CN" altLang="en-US" sz="1200" dirty="0" smtClean="0">
              <a:solidFill>
                <a:schemeClr val="tx1"/>
              </a:solidFill>
            </a:endParaRPr>
          </a:p>
        </p:txBody>
      </p:sp>
      <p:pic>
        <p:nvPicPr>
          <p:cNvPr id="69" name="图片 68" descr="微信图片_2021065554"/>
          <p:cNvPicPr>
            <a:picLocks noChangeAspect="1"/>
          </p:cNvPicPr>
          <p:nvPr/>
        </p:nvPicPr>
        <p:blipFill>
          <a:blip r:embed="rId1"/>
          <a:srcRect t="14481"/>
          <a:stretch>
            <a:fillRect/>
          </a:stretch>
        </p:blipFill>
        <p:spPr>
          <a:xfrm>
            <a:off x="635" y="0"/>
            <a:ext cx="12192000" cy="3874770"/>
          </a:xfrm>
          <a:prstGeom prst="rect">
            <a:avLst/>
          </a:prstGeom>
        </p:spPr>
      </p:pic>
      <p:pic>
        <p:nvPicPr>
          <p:cNvPr id="70" name="图片 69" descr="微信图片_2021065554"/>
          <p:cNvPicPr>
            <a:picLocks noChangeAspect="1"/>
          </p:cNvPicPr>
          <p:nvPr/>
        </p:nvPicPr>
        <p:blipFill>
          <a:blip r:embed="rId2"/>
          <a:srcRect t="19937"/>
          <a:stretch>
            <a:fillRect/>
          </a:stretch>
        </p:blipFill>
        <p:spPr>
          <a:xfrm>
            <a:off x="635" y="0"/>
            <a:ext cx="12192000" cy="387477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76913" y="1609725"/>
            <a:ext cx="10234295" cy="410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"/>
          <p:cNvSpPr txBox="1"/>
          <p:nvPr/>
        </p:nvSpPr>
        <p:spPr>
          <a:xfrm>
            <a:off x="1162933" y="492125"/>
            <a:ext cx="5960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咖色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16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24933" y="5968365"/>
            <a:ext cx="771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8223" y="5968365"/>
            <a:ext cx="124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76993" y="5968365"/>
            <a:ext cx="771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76023" y="5968365"/>
            <a:ext cx="124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 descr="无障碍水晶6.19-7-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2638" y="2705100"/>
            <a:ext cx="1899920" cy="2019300"/>
          </a:xfrm>
          <a:prstGeom prst="rect">
            <a:avLst/>
          </a:prstGeom>
        </p:spPr>
      </p:pic>
      <p:pic>
        <p:nvPicPr>
          <p:cNvPr id="11" name="图片 10" descr="无障碍水晶6.19-10-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2458" y="2558415"/>
            <a:ext cx="2222500" cy="2205355"/>
          </a:xfrm>
          <a:prstGeom prst="rect">
            <a:avLst/>
          </a:prstGeom>
        </p:spPr>
      </p:pic>
      <p:pic>
        <p:nvPicPr>
          <p:cNvPr id="14" name="图片 13" descr="无障碍水晶6.19-9-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268" y="2558415"/>
            <a:ext cx="2326640" cy="2302510"/>
          </a:xfrm>
          <a:prstGeom prst="rect">
            <a:avLst/>
          </a:prstGeom>
        </p:spPr>
      </p:pic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 descr="大雁塔-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7470" y="3279140"/>
            <a:ext cx="1926590" cy="861060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48310" y="1639570"/>
            <a:ext cx="11372215" cy="410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5"/>
          <p:cNvSpPr txBox="1"/>
          <p:nvPr/>
        </p:nvSpPr>
        <p:spPr>
          <a:xfrm>
            <a:off x="1162933" y="492125"/>
            <a:ext cx="5807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咖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16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6.21-10-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35285" y="2734310"/>
            <a:ext cx="830580" cy="1911985"/>
          </a:xfrm>
          <a:prstGeom prst="rect">
            <a:avLst/>
          </a:prstGeom>
        </p:spPr>
      </p:pic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03368" y="5986145"/>
            <a:ext cx="659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60308" y="5986145"/>
            <a:ext cx="659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24133" y="5986145"/>
            <a:ext cx="1336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82803" y="5986145"/>
            <a:ext cx="1336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4" name="图片 23" descr="6.21-3-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5740" y="3258820"/>
            <a:ext cx="2132330" cy="840740"/>
          </a:xfrm>
          <a:prstGeom prst="rect">
            <a:avLst/>
          </a:prstGeom>
        </p:spPr>
      </p:pic>
      <p:pic>
        <p:nvPicPr>
          <p:cNvPr id="2" name="图片 1" descr="6.21-10-2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7848" y="2959418"/>
            <a:ext cx="2250440" cy="1141730"/>
          </a:xfrm>
          <a:prstGeom prst="rect">
            <a:avLst/>
          </a:prstGeom>
        </p:spPr>
      </p:pic>
      <p:pic>
        <p:nvPicPr>
          <p:cNvPr id="3" name="图片 2" descr="大雁塔-7"/>
          <p:cNvPicPr>
            <a:picLocks noChangeAspect="1"/>
          </p:cNvPicPr>
          <p:nvPr/>
        </p:nvPicPr>
        <p:blipFill>
          <a:blip r:embed="rId4"/>
          <a:srcRect t="15837"/>
          <a:stretch>
            <a:fillRect/>
          </a:stretch>
        </p:blipFill>
        <p:spPr>
          <a:xfrm>
            <a:off x="1120775" y="2956560"/>
            <a:ext cx="2624455" cy="11811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86048" y="3054350"/>
            <a:ext cx="6092825" cy="2750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endParaRPr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just">
              <a:lnSpc>
                <a:spcPct val="120000"/>
              </a:lnSpc>
            </a:pPr>
            <a:r>
              <a:rPr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灰色饱和度低，不张扬</a:t>
            </a:r>
            <a:r>
              <a:rPr 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内敛低调。西安历史遗存建筑中灰色建筑占比大，如钟楼、鼓楼、明清传统民居建筑及西安城墙的墙体均为灰色。灰色体现出浓郁的文化气息，符合西安的古都特色。</a:t>
            </a:r>
            <a:endParaRPr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endParaRPr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色值：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5058" y="1430655"/>
            <a:ext cx="48647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（三）灰色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6019" y="155405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496673" y="5355590"/>
            <a:ext cx="288226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0" checksum="779244985"/>
                </a:ext>
              </a:extLst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C:0  M:0  Y:0 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K:60</a:t>
            </a: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3988" y="5690235"/>
            <a:ext cx="882015" cy="850265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34748" y="5690235"/>
            <a:ext cx="882015" cy="850265"/>
          </a:xfrm>
          <a:prstGeom prst="ellipse">
            <a:avLst/>
          </a:prstGeom>
          <a:solidFill>
            <a:srgbClr val="F1F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5508" y="5690235"/>
            <a:ext cx="882015" cy="850265"/>
          </a:xfrm>
          <a:prstGeom prst="ellipse">
            <a:avLst/>
          </a:prstGeom>
          <a:solidFill>
            <a:srgbClr val="717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436268" y="5690235"/>
            <a:ext cx="882015" cy="850265"/>
          </a:xfrm>
          <a:prstGeom prst="ellipse">
            <a:avLst/>
          </a:prstGeom>
          <a:solidFill>
            <a:srgbClr val="C1C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37028" y="5690235"/>
            <a:ext cx="882015" cy="850265"/>
          </a:xfrm>
          <a:prstGeom prst="ellipse">
            <a:avLst/>
          </a:prstGeom>
          <a:solidFill>
            <a:srgbClr val="ABAA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/>
        </p:nvPicPr>
        <p:blipFill>
          <a:blip r:embed="rId1"/>
          <a:srcRect l="16767" r="43935"/>
          <a:stretch>
            <a:fillRect/>
          </a:stretch>
        </p:blipFill>
        <p:spPr>
          <a:xfrm>
            <a:off x="1434748" y="466725"/>
            <a:ext cx="2933065" cy="4968240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43345" y="5434965"/>
            <a:ext cx="2908300" cy="254000"/>
          </a:xfrm>
          <a:prstGeom prst="rect">
            <a:avLst/>
          </a:prstGeom>
          <a:solidFill>
            <a:srgbClr val="89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1162933" y="492125"/>
            <a:ext cx="5697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灰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16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318" y="1564005"/>
            <a:ext cx="10282555" cy="410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9978" y="5915660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23938" y="5946140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658223" y="5915660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530963" y="5915660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立杆</a:t>
            </a:r>
            <a:endParaRPr lang="zh-CN" altLang="en-US"/>
          </a:p>
        </p:txBody>
      </p:sp>
      <p:pic>
        <p:nvPicPr>
          <p:cNvPr id="13" name="图片 12" descr="6.21-4-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6113" y="2596515"/>
            <a:ext cx="1943735" cy="3048635"/>
          </a:xfrm>
          <a:prstGeom prst="rect">
            <a:avLst/>
          </a:prstGeom>
        </p:spPr>
      </p:pic>
      <p:pic>
        <p:nvPicPr>
          <p:cNvPr id="11" name="图片 10" descr="6.21-8-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408" y="2501265"/>
            <a:ext cx="1064260" cy="3154680"/>
          </a:xfrm>
          <a:prstGeom prst="rect">
            <a:avLst/>
          </a:prstGeom>
        </p:spPr>
      </p:pic>
      <p:pic>
        <p:nvPicPr>
          <p:cNvPr id="15" name="图片 14" descr="6.21-10-3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6663" y="3251835"/>
            <a:ext cx="1447165" cy="2133600"/>
          </a:xfrm>
          <a:prstGeom prst="rect">
            <a:avLst/>
          </a:prstGeom>
        </p:spPr>
      </p:pic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0980" y="2484755"/>
            <a:ext cx="975995" cy="317119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15318" y="1557655"/>
            <a:ext cx="10263505" cy="410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"/>
          <p:cNvSpPr txBox="1"/>
          <p:nvPr/>
        </p:nvSpPr>
        <p:spPr>
          <a:xfrm>
            <a:off x="1162933" y="492125"/>
            <a:ext cx="5960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灰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16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56658" y="5946140"/>
            <a:ext cx="771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3928" y="5946140"/>
            <a:ext cx="124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6813" y="5946140"/>
            <a:ext cx="771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51233" y="5946140"/>
            <a:ext cx="124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" name="图片 10" descr="6.21-5-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7078" y="2533650"/>
            <a:ext cx="2172335" cy="2150110"/>
          </a:xfrm>
          <a:prstGeom prst="rect">
            <a:avLst/>
          </a:prstGeom>
        </p:spPr>
      </p:pic>
      <p:pic>
        <p:nvPicPr>
          <p:cNvPr id="13" name="图片 12" descr="6.21-7-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873" y="2447290"/>
            <a:ext cx="2185670" cy="2322830"/>
          </a:xfrm>
          <a:prstGeom prst="rect">
            <a:avLst/>
          </a:prstGeom>
        </p:spPr>
      </p:pic>
      <p:pic>
        <p:nvPicPr>
          <p:cNvPr id="16" name="图片 15" descr="6.21-6-0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2948" y="2447290"/>
            <a:ext cx="2331720" cy="2313305"/>
          </a:xfrm>
          <a:prstGeom prst="rect">
            <a:avLst/>
          </a:prstGeom>
        </p:spPr>
      </p:pic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大雁塔-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125" y="3161665"/>
            <a:ext cx="1979930" cy="884555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8310" y="1639570"/>
            <a:ext cx="11372215" cy="410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5"/>
          <p:cNvSpPr txBox="1"/>
          <p:nvPr/>
        </p:nvSpPr>
        <p:spPr>
          <a:xfrm>
            <a:off x="1162933" y="492125"/>
            <a:ext cx="5807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灰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16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6.21-10-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35285" y="2795270"/>
            <a:ext cx="830843" cy="1911600"/>
          </a:xfrm>
          <a:prstGeom prst="rect">
            <a:avLst/>
          </a:prstGeom>
        </p:spPr>
      </p:pic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102733" y="5986145"/>
            <a:ext cx="659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97113" y="5986145"/>
            <a:ext cx="659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60938" y="5986145"/>
            <a:ext cx="1336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282803" y="5986145"/>
            <a:ext cx="1336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6.21-3-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253" y="3369945"/>
            <a:ext cx="1934845" cy="762635"/>
          </a:xfrm>
          <a:prstGeom prst="rect">
            <a:avLst/>
          </a:prstGeom>
        </p:spPr>
      </p:pic>
      <p:pic>
        <p:nvPicPr>
          <p:cNvPr id="8" name="图片 7" descr="6.21-10-2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623" y="3012440"/>
            <a:ext cx="2202180" cy="1120140"/>
          </a:xfrm>
          <a:prstGeom prst="rect">
            <a:avLst/>
          </a:prstGeom>
        </p:spPr>
      </p:pic>
      <p:pic>
        <p:nvPicPr>
          <p:cNvPr id="9" name="图片 8" descr="大雁塔-10"/>
          <p:cNvPicPr>
            <a:picLocks noChangeAspect="1"/>
          </p:cNvPicPr>
          <p:nvPr/>
        </p:nvPicPr>
        <p:blipFill>
          <a:blip r:embed="rId4"/>
          <a:srcRect t="15060"/>
          <a:stretch>
            <a:fillRect/>
          </a:stretch>
        </p:blipFill>
        <p:spPr>
          <a:xfrm>
            <a:off x="1064895" y="2913380"/>
            <a:ext cx="2760345" cy="125349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58159" y="3054459"/>
            <a:ext cx="6516516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endParaRPr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r>
              <a:rPr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紫色时尚、高雅、富贵，符合现代城市特色。</a:t>
            </a:r>
            <a:endParaRPr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endParaRPr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endParaRPr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色值：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37093" y="1430655"/>
            <a:ext cx="48647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（四）紫色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08054" y="155405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203938" y="4624705"/>
            <a:ext cx="288226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0" checksum="779244985"/>
                </a:ext>
              </a:extLst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C:91  M:94  Y:42 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K:9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26423" y="4702175"/>
            <a:ext cx="2885440" cy="268605"/>
          </a:xfrm>
          <a:prstGeom prst="rect">
            <a:avLst/>
          </a:prstGeom>
          <a:solidFill>
            <a:srgbClr val="5424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4463" y="5690235"/>
            <a:ext cx="882015" cy="850265"/>
          </a:xfrm>
          <a:prstGeom prst="ellipse">
            <a:avLst/>
          </a:prstGeom>
          <a:solidFill>
            <a:srgbClr val="504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25223" y="5690235"/>
            <a:ext cx="882015" cy="850265"/>
          </a:xfrm>
          <a:prstGeom prst="ellipse">
            <a:avLst/>
          </a:prstGeom>
          <a:solidFill>
            <a:srgbClr val="CCC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25983" y="5690235"/>
            <a:ext cx="882015" cy="850265"/>
          </a:xfrm>
          <a:prstGeom prst="ellipse">
            <a:avLst/>
          </a:prstGeom>
          <a:solidFill>
            <a:srgbClr val="542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426743" y="5690235"/>
            <a:ext cx="882015" cy="850265"/>
          </a:xfrm>
          <a:prstGeom prst="ellipse">
            <a:avLst/>
          </a:prstGeom>
          <a:solidFill>
            <a:srgbClr val="5B4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27503" y="5690235"/>
            <a:ext cx="882015" cy="850265"/>
          </a:xfrm>
          <a:prstGeom prst="ellipse">
            <a:avLst/>
          </a:prstGeom>
          <a:solidFill>
            <a:srgbClr val="EAD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233"/>
          <p:cNvPicPr>
            <a:picLocks noChangeAspect="1"/>
          </p:cNvPicPr>
          <p:nvPr/>
        </p:nvPicPr>
        <p:blipFill>
          <a:blip r:embed="rId1"/>
          <a:srcRect l="15090" r="50888"/>
          <a:stretch>
            <a:fillRect/>
          </a:stretch>
        </p:blipFill>
        <p:spPr>
          <a:xfrm>
            <a:off x="1400458" y="452120"/>
            <a:ext cx="2896235" cy="4944110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1162933" y="492125"/>
            <a:ext cx="5697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紫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16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6913" y="1550670"/>
            <a:ext cx="10253345" cy="410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9978" y="590232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52818" y="590232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792843" y="590232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立柱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532868" y="5902325"/>
            <a:ext cx="658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立杆</a:t>
            </a:r>
            <a:endParaRPr lang="zh-CN" altLang="en-US"/>
          </a:p>
        </p:txBody>
      </p:sp>
      <p:pic>
        <p:nvPicPr>
          <p:cNvPr id="12" name="图片 11" descr="无障碍水晶6.19-4-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0568" y="2405380"/>
            <a:ext cx="1102995" cy="3268345"/>
          </a:xfrm>
          <a:prstGeom prst="rect">
            <a:avLst/>
          </a:prstGeom>
        </p:spPr>
      </p:pic>
      <p:pic>
        <p:nvPicPr>
          <p:cNvPr id="15" name="图片 14" descr="6.21-4-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5328" y="2380615"/>
            <a:ext cx="2071370" cy="3247390"/>
          </a:xfrm>
          <a:prstGeom prst="rect">
            <a:avLst/>
          </a:prstGeom>
        </p:spPr>
      </p:pic>
      <p:pic>
        <p:nvPicPr>
          <p:cNvPr id="16" name="图片 15" descr="6.21-10-3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9678" y="2959100"/>
            <a:ext cx="1464981" cy="2160000"/>
          </a:xfrm>
          <a:prstGeom prst="rect">
            <a:avLst/>
          </a:prstGeom>
        </p:spPr>
      </p:pic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3" name="图片 2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1135" y="2451735"/>
            <a:ext cx="1036320" cy="322199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15318" y="1609090"/>
            <a:ext cx="10352405" cy="40157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"/>
          <p:cNvSpPr txBox="1"/>
          <p:nvPr/>
        </p:nvSpPr>
        <p:spPr>
          <a:xfrm>
            <a:off x="1162933" y="492125"/>
            <a:ext cx="5960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紫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16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24933" y="5830570"/>
            <a:ext cx="771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53478" y="5830570"/>
            <a:ext cx="124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00488" y="5830570"/>
            <a:ext cx="771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66498" y="5830570"/>
            <a:ext cx="124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8" name="图片 27" descr="无障碍水晶6.19-7-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7088" y="2724785"/>
            <a:ext cx="1900555" cy="2019935"/>
          </a:xfrm>
          <a:prstGeom prst="rect">
            <a:avLst/>
          </a:prstGeom>
        </p:spPr>
      </p:pic>
      <p:pic>
        <p:nvPicPr>
          <p:cNvPr id="7" name="图片 6" descr="无障碍水晶6.19-10-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4858" y="2697480"/>
            <a:ext cx="2090420" cy="2073910"/>
          </a:xfrm>
          <a:prstGeom prst="rect">
            <a:avLst/>
          </a:prstGeom>
        </p:spPr>
      </p:pic>
      <p:pic>
        <p:nvPicPr>
          <p:cNvPr id="16" name="图片 15" descr="无障碍水晶6.19-9-1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848" y="2670810"/>
            <a:ext cx="2122805" cy="2100580"/>
          </a:xfrm>
          <a:prstGeom prst="rect">
            <a:avLst/>
          </a:prstGeom>
        </p:spPr>
      </p:pic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大雁塔-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2215" y="3239770"/>
            <a:ext cx="2217420" cy="990600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1162933" y="492125"/>
            <a:ext cx="5807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紫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色</a:t>
            </a:r>
            <a:r>
              <a:rPr lang="en-US" altLang="zh-CN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一览表</a:t>
            </a:r>
            <a:endParaRPr lang="zh-CN" altLang="en-US" sz="16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8310" y="1639570"/>
            <a:ext cx="11372215" cy="410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33848" y="5986145"/>
            <a:ext cx="659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65693" y="5986145"/>
            <a:ext cx="659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44758" y="5986145"/>
            <a:ext cx="1336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82803" y="5986145"/>
            <a:ext cx="1336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悬挂</a:t>
            </a:r>
            <a:r>
              <a:rPr lang="en-US" altLang="zh-CN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张贴</a:t>
            </a:r>
            <a:endParaRPr lang="zh-CN" altLang="en-US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图片 11" descr="6.21-10-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35285" y="2734945"/>
            <a:ext cx="831154" cy="1911600"/>
          </a:xfrm>
          <a:prstGeom prst="rect">
            <a:avLst/>
          </a:prstGeom>
        </p:spPr>
      </p:pic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图片 13" descr="6.21-3-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003" y="3288983"/>
            <a:ext cx="2039620" cy="802640"/>
          </a:xfrm>
          <a:prstGeom prst="rect">
            <a:avLst/>
          </a:prstGeom>
        </p:spPr>
      </p:pic>
      <p:pic>
        <p:nvPicPr>
          <p:cNvPr id="17" name="图片 16" descr="6.21-10-2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178" y="3042285"/>
            <a:ext cx="2348865" cy="1191895"/>
          </a:xfrm>
          <a:prstGeom prst="rect">
            <a:avLst/>
          </a:prstGeom>
        </p:spPr>
      </p:pic>
      <p:pic>
        <p:nvPicPr>
          <p:cNvPr id="3" name="图片 2" descr="大雁塔-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350" y="2903855"/>
            <a:ext cx="2684780" cy="14351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42233" y="372110"/>
            <a:ext cx="16668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2233" y="1206500"/>
            <a:ext cx="3541395" cy="158115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42268" y="1497965"/>
            <a:ext cx="11049635" cy="0"/>
          </a:xfrm>
          <a:prstGeom prst="line">
            <a:avLst/>
          </a:prstGeom>
          <a:ln w="44450">
            <a:solidFill>
              <a:srgbClr val="0063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82040" y="1855470"/>
            <a:ext cx="10168890" cy="44259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ts val="26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一、工作理念  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····················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·························· 03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二、图样色系  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 05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三、实景展示  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·························· 29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四、国家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标准  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····················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·························· 51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五、工作建议  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····················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·························· 57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六、工作要求  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·············································· 71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26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七、全市不规范无障碍标识图片  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···························· 73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z="1200" smtClean="0">
                <a:solidFill>
                  <a:schemeClr val="tx1"/>
                </a:solidFill>
              </a:rPr>
            </a:fld>
            <a:endParaRPr lang="zh-CN" altLang="en-US" sz="1200" dirty="0"/>
          </a:p>
        </p:txBody>
      </p:sp>
    </p:spTree>
  </p:cSld>
  <p:clrMapOvr>
    <a:masterClrMapping/>
  </p:clrMapOvr>
  <p:transition>
    <p:cover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00483" y="1800860"/>
            <a:ext cx="60013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三、实景展示</a:t>
            </a:r>
            <a:endParaRPr lang="zh-CN" altLang="en-US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pic>
        <p:nvPicPr>
          <p:cNvPr id="4" name="图片 3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96428" y="1553845"/>
            <a:ext cx="28054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 色</a:t>
            </a:r>
            <a:endParaRPr lang="zh-CN" altLang="en-US" sz="60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3" y="0"/>
            <a:ext cx="3618230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3" name="图片 2" descr="太阳花色值-2"/>
          <p:cNvPicPr>
            <a:picLocks noChangeAspect="1"/>
          </p:cNvPicPr>
          <p:nvPr/>
        </p:nvPicPr>
        <p:blipFill>
          <a:blip r:embed="rId1"/>
          <a:srcRect t="-1809" b="52488"/>
          <a:stretch>
            <a:fillRect/>
          </a:stretch>
        </p:blipFill>
        <p:spPr>
          <a:xfrm>
            <a:off x="4996180" y="2967355"/>
            <a:ext cx="6020435" cy="1038225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蓝色标识实景展示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" name="图片 10" descr="src=http _img01.fuhai360.com_xasbs_201704_201704071348557773.jpg&amp;re77757457002&amp;size=f9999,10000&amp;q=a80&amp;n=0&amp;g=0n&amp;fmt=jpeg"/>
          <p:cNvPicPr>
            <a:picLocks noChangeAspect="1"/>
          </p:cNvPicPr>
          <p:nvPr/>
        </p:nvPicPr>
        <p:blipFill>
          <a:blip r:embed="rId1"/>
          <a:srcRect l="8639" r="22306"/>
          <a:stretch>
            <a:fillRect/>
          </a:stretch>
        </p:blipFill>
        <p:spPr>
          <a:xfrm>
            <a:off x="915318" y="1671955"/>
            <a:ext cx="5561330" cy="4541520"/>
          </a:xfrm>
          <a:prstGeom prst="rect">
            <a:avLst/>
          </a:prstGeom>
        </p:spPr>
      </p:pic>
      <p:pic>
        <p:nvPicPr>
          <p:cNvPr id="4" name="图片 3" descr="水晶背景图-1"/>
          <p:cNvPicPr>
            <a:picLocks noChangeAspect="1"/>
          </p:cNvPicPr>
          <p:nvPr/>
        </p:nvPicPr>
        <p:blipFill>
          <a:blip r:embed="rId2"/>
          <a:srcRect l="23894" t="31296" r="33768" b="5370"/>
          <a:stretch>
            <a:fillRect/>
          </a:stretch>
        </p:blipFill>
        <p:spPr>
          <a:xfrm>
            <a:off x="6830978" y="1670050"/>
            <a:ext cx="4613910" cy="454342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蓝色标识实景展示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watermark155428170863220190207wyao-ts5_Prog"/>
          <p:cNvPicPr>
            <a:picLocks noChangeAspect="1"/>
          </p:cNvPicPr>
          <p:nvPr/>
        </p:nvPicPr>
        <p:blipFill>
          <a:blip r:embed="rId1"/>
          <a:srcRect l="26607" t="46415" r="44447" b="16405"/>
          <a:stretch>
            <a:fillRect/>
          </a:stretch>
        </p:blipFill>
        <p:spPr>
          <a:xfrm>
            <a:off x="7124348" y="1932305"/>
            <a:ext cx="4316730" cy="4159885"/>
          </a:xfrm>
          <a:prstGeom prst="rect">
            <a:avLst/>
          </a:prstGeom>
        </p:spPr>
      </p:pic>
      <p:pic>
        <p:nvPicPr>
          <p:cNvPr id="7" name="图片 6" descr="m"/>
          <p:cNvPicPr>
            <a:picLocks noChangeAspect="1"/>
          </p:cNvPicPr>
          <p:nvPr/>
        </p:nvPicPr>
        <p:blipFill>
          <a:blip r:embed="rId2"/>
          <a:srcRect r="19129"/>
          <a:stretch>
            <a:fillRect/>
          </a:stretch>
        </p:blipFill>
        <p:spPr>
          <a:xfrm>
            <a:off x="915318" y="1965960"/>
            <a:ext cx="5922010" cy="412623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蓝色标识实景展示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9999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13259"/>
          <a:stretch>
            <a:fillRect/>
          </a:stretch>
        </p:blipFill>
        <p:spPr>
          <a:xfrm>
            <a:off x="915318" y="1898650"/>
            <a:ext cx="5765800" cy="421767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575" y="1898650"/>
            <a:ext cx="4507865" cy="4201795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蓝色标识实景展示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17-恢复的"/>
          <p:cNvPicPr>
            <a:picLocks noChangeAspect="1"/>
          </p:cNvPicPr>
          <p:nvPr/>
        </p:nvPicPr>
        <p:blipFill>
          <a:blip r:embed="rId1"/>
          <a:srcRect l="9860" r="12939"/>
          <a:stretch>
            <a:fillRect/>
          </a:stretch>
        </p:blipFill>
        <p:spPr>
          <a:xfrm>
            <a:off x="898173" y="1973580"/>
            <a:ext cx="5831205" cy="415480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9605" y="1973580"/>
            <a:ext cx="4549775" cy="4154805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96428" y="1553845"/>
            <a:ext cx="28054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5E4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咖 色</a:t>
            </a:r>
            <a:endParaRPr lang="zh-CN" altLang="en-US" sz="6000" b="1" dirty="0" smtClean="0">
              <a:solidFill>
                <a:srgbClr val="5E4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太阳花色值-2"/>
          <p:cNvPicPr>
            <a:picLocks noChangeAspect="1"/>
          </p:cNvPicPr>
          <p:nvPr/>
        </p:nvPicPr>
        <p:blipFill>
          <a:blip r:embed="rId1"/>
          <a:srcRect t="57014" b="-6335"/>
          <a:stretch>
            <a:fillRect/>
          </a:stretch>
        </p:blipFill>
        <p:spPr>
          <a:xfrm>
            <a:off x="4996180" y="2934335"/>
            <a:ext cx="6020435" cy="103822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3" y="0"/>
            <a:ext cx="3618230" cy="6850380"/>
          </a:xfrm>
          <a:prstGeom prst="rect">
            <a:avLst/>
          </a:prstGeom>
          <a:solidFill>
            <a:srgbClr val="5E4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咖色标识实景展示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图片4-1"/>
          <p:cNvPicPr>
            <a:picLocks noChangeAspect="1"/>
          </p:cNvPicPr>
          <p:nvPr/>
        </p:nvPicPr>
        <p:blipFill>
          <a:blip r:embed="rId1"/>
          <a:srcRect t="29583"/>
          <a:stretch>
            <a:fillRect/>
          </a:stretch>
        </p:blipFill>
        <p:spPr>
          <a:xfrm>
            <a:off x="638175" y="1287145"/>
            <a:ext cx="10959465" cy="4829175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4261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咖色标识实景展示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无障碍水晶6.19-1-1"/>
          <p:cNvPicPr>
            <a:picLocks noChangeAspect="1"/>
          </p:cNvPicPr>
          <p:nvPr/>
        </p:nvPicPr>
        <p:blipFill>
          <a:blip r:embed="rId1"/>
          <a:srcRect l="7059" b="3529"/>
          <a:stretch>
            <a:fillRect/>
          </a:stretch>
        </p:blipFill>
        <p:spPr>
          <a:xfrm>
            <a:off x="7028463" y="568325"/>
            <a:ext cx="4448175" cy="5674995"/>
          </a:xfrm>
          <a:prstGeom prst="rect">
            <a:avLst/>
          </a:prstGeom>
        </p:spPr>
      </p:pic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963" y="2291715"/>
            <a:ext cx="5918835" cy="3951605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咖色标识实景展示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33"/>
          <p:cNvPicPr>
            <a:picLocks noChangeAspect="1"/>
          </p:cNvPicPr>
          <p:nvPr/>
        </p:nvPicPr>
        <p:blipFill>
          <a:blip r:embed="rId1"/>
          <a:srcRect l="38957" r="2160" b="17443"/>
          <a:stretch>
            <a:fillRect/>
          </a:stretch>
        </p:blipFill>
        <p:spPr>
          <a:xfrm>
            <a:off x="915318" y="1785620"/>
            <a:ext cx="4999355" cy="4411345"/>
          </a:xfrm>
          <a:prstGeom prst="rect">
            <a:avLst/>
          </a:prstGeom>
        </p:spPr>
      </p:pic>
      <p:pic>
        <p:nvPicPr>
          <p:cNvPr id="4" name="图片 3" descr="无障碍标识导视-6.17"/>
          <p:cNvPicPr>
            <a:picLocks noChangeAspect="1"/>
          </p:cNvPicPr>
          <p:nvPr/>
        </p:nvPicPr>
        <p:blipFill>
          <a:blip r:embed="rId2"/>
          <a:srcRect l="7708" r="18618" b="10818"/>
          <a:stretch>
            <a:fillRect/>
          </a:stretch>
        </p:blipFill>
        <p:spPr>
          <a:xfrm>
            <a:off x="6171213" y="1756410"/>
            <a:ext cx="5407660" cy="4440555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00483" y="1800860"/>
            <a:ext cx="60013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一、工作理念</a:t>
            </a:r>
            <a:endParaRPr lang="zh-CN" altLang="en-US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680" y="4417060"/>
            <a:ext cx="7146290" cy="244094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78886" y="6339165"/>
            <a:ext cx="2700391" cy="316800"/>
          </a:xfrm>
        </p:spPr>
        <p:txBody>
          <a:bodyPr/>
          <a:p>
            <a:fld id="{49AE70B2-8BF9-45C0-BB95-33D1B9D3A854}" type="slidenum">
              <a:rPr lang="zh-CN" altLang="en-US" sz="1200" smtClean="0">
                <a:solidFill>
                  <a:schemeClr val="bg2"/>
                </a:solidFill>
              </a:rPr>
            </a:fld>
            <a:endParaRPr lang="zh-CN" altLang="en-US" sz="120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cover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咖色标识实景展示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7521" b="5700"/>
          <a:stretch>
            <a:fillRect/>
          </a:stretch>
        </p:blipFill>
        <p:spPr>
          <a:xfrm>
            <a:off x="6752238" y="1510665"/>
            <a:ext cx="4403725" cy="4803775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图片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5035" y="1510665"/>
            <a:ext cx="5382895" cy="4803775"/>
          </a:xfrm>
          <a:prstGeom prst="rect">
            <a:avLst/>
          </a:prstGeom>
        </p:spPr>
      </p:pic>
      <p:pic>
        <p:nvPicPr>
          <p:cNvPr id="4" name="图片 3" descr="微信图片_2021071609210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79670" y="3480435"/>
            <a:ext cx="843280" cy="2834005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咖色标识实景展示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10"/>
          <p:cNvPicPr>
            <a:picLocks noChangeAspect="1"/>
          </p:cNvPicPr>
          <p:nvPr/>
        </p:nvPicPr>
        <p:blipFill>
          <a:blip r:embed="rId1"/>
          <a:srcRect r="24173" b="15283"/>
          <a:stretch>
            <a:fillRect/>
          </a:stretch>
        </p:blipFill>
        <p:spPr>
          <a:xfrm>
            <a:off x="6387748" y="1995805"/>
            <a:ext cx="4921250" cy="3162300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035" y="1988185"/>
            <a:ext cx="5047615" cy="3169920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咖色标识实景展示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318" y="1248410"/>
            <a:ext cx="10558145" cy="506603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96428" y="1553845"/>
            <a:ext cx="28054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706F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灰 色</a:t>
            </a:r>
            <a:endParaRPr lang="zh-CN" altLang="en-US" sz="6000" b="1" dirty="0" smtClean="0">
              <a:solidFill>
                <a:srgbClr val="706F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3" y="0"/>
            <a:ext cx="3618230" cy="6850380"/>
          </a:xfrm>
          <a:prstGeom prst="rect">
            <a:avLst/>
          </a:prstGeom>
          <a:solidFill>
            <a:srgbClr val="706F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太阳花色值-1"/>
          <p:cNvPicPr>
            <a:picLocks noChangeAspect="1"/>
          </p:cNvPicPr>
          <p:nvPr/>
        </p:nvPicPr>
        <p:blipFill>
          <a:blip r:embed="rId1"/>
          <a:srcRect b="48676"/>
          <a:stretch>
            <a:fillRect/>
          </a:stretch>
        </p:blipFill>
        <p:spPr>
          <a:xfrm>
            <a:off x="4996180" y="2962910"/>
            <a:ext cx="6009640" cy="1156970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灰色标识实景展示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图片13"/>
          <p:cNvPicPr>
            <a:picLocks noChangeAspect="1"/>
          </p:cNvPicPr>
          <p:nvPr/>
        </p:nvPicPr>
        <p:blipFill>
          <a:blip r:embed="rId1"/>
          <a:srcRect t="14715"/>
          <a:stretch>
            <a:fillRect/>
          </a:stretch>
        </p:blipFill>
        <p:spPr>
          <a:xfrm>
            <a:off x="981993" y="1203325"/>
            <a:ext cx="10229215" cy="4997450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灰色标识实景展示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048" y="1694815"/>
            <a:ext cx="5662930" cy="4578350"/>
          </a:xfrm>
          <a:prstGeom prst="rect">
            <a:avLst/>
          </a:prstGeom>
        </p:spPr>
      </p:pic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8" name="图片 7" descr="图片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290" y="1694815"/>
            <a:ext cx="4559935" cy="4565650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灰色标识实景展示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383" y="1468755"/>
            <a:ext cx="3484245" cy="4663440"/>
          </a:xfrm>
          <a:prstGeom prst="rect">
            <a:avLst/>
          </a:prstGeom>
        </p:spPr>
      </p:pic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68120"/>
            <a:ext cx="6396990" cy="4664075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灰色标识实景展示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8" name="图片 7" descr="图片16-1"/>
          <p:cNvPicPr>
            <a:picLocks noChangeAspect="1"/>
          </p:cNvPicPr>
          <p:nvPr/>
        </p:nvPicPr>
        <p:blipFill>
          <a:blip r:embed="rId1"/>
          <a:srcRect t="8456"/>
          <a:stretch>
            <a:fillRect/>
          </a:stretch>
        </p:blipFill>
        <p:spPr>
          <a:xfrm>
            <a:off x="2598420" y="1316990"/>
            <a:ext cx="6995795" cy="4997450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96428" y="1553845"/>
            <a:ext cx="28054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3625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紫 色</a:t>
            </a:r>
            <a:endParaRPr lang="zh-CN" altLang="en-US" sz="6000" b="1" dirty="0" smtClean="0">
              <a:solidFill>
                <a:srgbClr val="3625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3" y="0"/>
            <a:ext cx="3618230" cy="6850380"/>
          </a:xfrm>
          <a:prstGeom prst="rect">
            <a:avLst/>
          </a:prstGeom>
          <a:solidFill>
            <a:srgbClr val="362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太阳花色值-1"/>
          <p:cNvPicPr>
            <a:picLocks noChangeAspect="1"/>
          </p:cNvPicPr>
          <p:nvPr/>
        </p:nvPicPr>
        <p:blipFill>
          <a:blip r:embed="rId1"/>
          <a:srcRect t="57887" b="-4141"/>
          <a:stretch>
            <a:fillRect/>
          </a:stretch>
        </p:blipFill>
        <p:spPr>
          <a:xfrm>
            <a:off x="4996180" y="2915285"/>
            <a:ext cx="6009640" cy="104267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紫色标识实景展示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src=http _img01.fuhai360.com_xasbs_201704_201704071348557773.jpg&amp;refer=http _img01.fuhai360.com&amp;a555=f9999,10000&amp;q=a80&amp;n=0&amp;g=0n&amp;fmt=jpeg"/>
          <p:cNvPicPr>
            <a:picLocks noChangeAspect="1"/>
          </p:cNvPicPr>
          <p:nvPr/>
        </p:nvPicPr>
        <p:blipFill>
          <a:blip r:embed="rId1"/>
          <a:srcRect l="5085" r="20536"/>
          <a:stretch>
            <a:fillRect/>
          </a:stretch>
        </p:blipFill>
        <p:spPr>
          <a:xfrm>
            <a:off x="915318" y="2453005"/>
            <a:ext cx="4940935" cy="3746500"/>
          </a:xfrm>
          <a:prstGeom prst="rect">
            <a:avLst/>
          </a:prstGeom>
        </p:spPr>
      </p:pic>
      <p:pic>
        <p:nvPicPr>
          <p:cNvPr id="4" name="图片 3" descr="水晶背景图-2"/>
          <p:cNvPicPr>
            <a:picLocks noChangeAspect="1"/>
          </p:cNvPicPr>
          <p:nvPr/>
        </p:nvPicPr>
        <p:blipFill>
          <a:blip r:embed="rId2"/>
          <a:srcRect l="25600" t="34630" r="33706"/>
          <a:stretch>
            <a:fillRect/>
          </a:stretch>
        </p:blipFill>
        <p:spPr>
          <a:xfrm>
            <a:off x="6213123" y="617220"/>
            <a:ext cx="5278755" cy="558228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7198" y="1800225"/>
            <a:ext cx="10758170" cy="4767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随着社会文明程度的提高，无障碍标识已经成为展现城市形象的重要组成部分。让标识更规范化、人性化，让城市更有“温度”，是制定《方案》的初心，《方案》依据国家标准，遵循“易识别性、安全性、规范性、系统性、实用性、环境个性”原则，对全市无障碍标识展现形式进行统一优化提升设计，主要理念体现在以下三个方面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0063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理念一：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将西安元素、地方元素、人文元素融入到标识中，通过艺术化的设计，凸显西安特色，达到易于辨识、温馨柔和、美观大方的效果。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0063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理念二：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注重标识的功能性、环境个性，为不同场景提供不同形状、不同颜色、不同尺寸、不同材质的标识选择，图样内嵌的无障碍标识符号可根据实际需要任意更换，使标识融入周边环境，成为一道靓丽的风景线。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0063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理念三：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注重标识选择的多样性。《方案》共8个图样，分蓝色、咖色、灰色、紫色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色系。蓝色是标识标牌国际通用色，白天、夜晚辨识度最高；依据《西安城市色彩专项规划》，咖色与关中地方色系相近，更贴合西安城市色彩；灰色与西安古建筑墙体颜色一致，符合西安古都气质；紫色富贵高雅，符合现代城市特色，作为吉祥色，寓意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美好。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0193" y="383222"/>
            <a:ext cx="2904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工作理念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2393" y="498157"/>
            <a:ext cx="149860" cy="38163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83" y="966470"/>
            <a:ext cx="3541395" cy="158115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42233" y="1257935"/>
            <a:ext cx="11290935" cy="0"/>
          </a:xfrm>
          <a:prstGeom prst="line">
            <a:avLst/>
          </a:prstGeom>
          <a:ln w="44450">
            <a:solidFill>
              <a:srgbClr val="0063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紫色标识实景展示</a:t>
            </a:r>
            <a:endParaRPr lang="zh-CN" altLang="en-US" sz="3200" b="1" dirty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8248" y="2040255"/>
            <a:ext cx="4716145" cy="3930015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340" y="2040890"/>
            <a:ext cx="5598160" cy="3929380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1165473" y="506095"/>
            <a:ext cx="4236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紫色标识实景展示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rcRect b="5912"/>
          <a:stretch>
            <a:fillRect/>
          </a:stretch>
        </p:blipFill>
        <p:spPr>
          <a:xfrm>
            <a:off x="3567078" y="1303020"/>
            <a:ext cx="5474335" cy="505333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600483" y="1800860"/>
            <a:ext cx="60013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国家标准</a:t>
            </a:r>
            <a:endParaRPr lang="zh-CN" altLang="en-US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pic>
        <p:nvPicPr>
          <p:cNvPr id="9" name="图片 8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58" y="3175"/>
            <a:ext cx="12205335" cy="174879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896903" y="509270"/>
            <a:ext cx="1068197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（一）《无障碍设计规范》（GB50763-2012）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《无障碍设计规范 GB50763—2012》_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915" y="2115820"/>
            <a:ext cx="7731760" cy="4198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d"/>
      </p:transition>
    </mc:Choice>
    <mc:Fallback>
      <p:transition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58" y="3175"/>
            <a:ext cx="12205335" cy="174879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840740" y="186055"/>
            <a:ext cx="108318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（二）《中华人民共和国国家标准——公共信息图形符号》 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（GB/T10001.9-2021）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第9部分：无障碍设施符号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无障碍标识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910" y="2570480"/>
            <a:ext cx="10515600" cy="3188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over dir="d"/>
      </p:transition>
    </mc:Choice>
    <mc:Fallback>
      <p:transition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58" y="3175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64870" y="1394460"/>
            <a:ext cx="9636125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（三）根据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《无障碍环境建设指导手册》内容规定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无障碍标识在不同视距下尺寸和文字规格不同，须参照规定标准进行制作。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cover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18483" y="885825"/>
            <a:ext cx="5114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不同视距下标志的尺寸</a:t>
            </a:r>
            <a:endParaRPr lang="zh-CN" altLang="en-US" sz="3200" b="1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5283" y="10007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823968" y="2672080"/>
          <a:ext cx="8545830" cy="2694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27830"/>
                <a:gridCol w="4318000"/>
              </a:tblGrid>
              <a:tr h="673735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距离（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m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solidFill>
                      <a:srgbClr val="00639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标志规格（</a:t>
                      </a:r>
                      <a:r>
                        <a:rPr lang="en-US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mm</a:t>
                      </a:r>
                      <a:r>
                        <a:rPr lang="zh-CN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  <a:endParaRPr lang="zh-CN" sz="105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solidFill>
                      <a:srgbClr val="00639C"/>
                    </a:solidFill>
                  </a:tcPr>
                </a:tc>
              </a:tr>
              <a:tr h="673735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＜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7m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60</a:t>
                      </a: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60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73735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＞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7m</a:t>
                      </a:r>
                      <a:r>
                        <a:rPr lang="zh-CN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，＜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18m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110</a:t>
                      </a: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110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73735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＞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18m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200</a:t>
                      </a:r>
                      <a:r>
                        <a:rPr lang="zh-CN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200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18483" y="885825"/>
            <a:ext cx="5114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不同视距下文字的规格</a:t>
            </a:r>
            <a:endParaRPr lang="zh-CN" altLang="en-US" sz="3200" b="1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5283" y="10007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84268" y="1995805"/>
          <a:ext cx="8825865" cy="42578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1955"/>
                <a:gridCol w="2941955"/>
                <a:gridCol w="2941955"/>
              </a:tblGrid>
              <a:tr h="53213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视距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639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中文字符高度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639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英文字符高度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639C"/>
                    </a:solidFill>
                  </a:tcPr>
                </a:tc>
              </a:tr>
              <a:tr h="532248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1-2m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32248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4-5m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2248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32248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2248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90mm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32248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130mm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2248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160mm</a:t>
                      </a:r>
                      <a:endParaRPr lang="en-US" sz="16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≥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150mm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600483" y="1800860"/>
            <a:ext cx="60013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五、工作建议</a:t>
            </a:r>
            <a:endParaRPr lang="zh-CN" altLang="en-US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pic>
        <p:nvPicPr>
          <p:cNvPr id="9" name="图片 8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7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微信图片_2021062311060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35990" y="1779270"/>
            <a:ext cx="1113599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8款图样12种展现形式，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以蓝色为例，咖色、灰色、紫色的尺寸、适用范围均参照蓝色；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2.24种国标无障碍标识符号可根据无障碍设施功能在8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图样内任意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替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换；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制作材质可根据实际需要自行选择。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315" y="720090"/>
            <a:ext cx="79425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（一）制作建议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2247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08738" y="1749425"/>
            <a:ext cx="60013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二、图样及色系</a:t>
            </a:r>
            <a:endParaRPr lang="en-US" altLang="zh-CN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398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pic>
        <p:nvPicPr>
          <p:cNvPr id="4" name="图片 3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77035" y="2750820"/>
            <a:ext cx="783272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>
              <a:lnSpc>
                <a:spcPct val="120000"/>
              </a:lnSpc>
            </a:pPr>
            <a:r>
              <a:rPr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本方案共8款图样，</a:t>
            </a:r>
            <a:endParaRPr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0000"/>
              </a:lnSpc>
            </a:pPr>
            <a:r>
              <a:rPr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分蓝色、咖色、灰色、紫色4</a:t>
            </a:r>
            <a:r>
              <a:rPr 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个色系</a:t>
            </a:r>
            <a:r>
              <a:rPr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cover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4860925" cy="685419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51808" y="46101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图样一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内容占位符 19"/>
          <p:cNvSpPr>
            <a:spLocks noGrp="1"/>
          </p:cNvSpPr>
          <p:nvPr>
            <p:ph idx="1"/>
          </p:nvPr>
        </p:nvSpPr>
        <p:spPr>
          <a:xfrm>
            <a:off x="1051808" y="1062990"/>
            <a:ext cx="3598545" cy="4582795"/>
          </a:xfrm>
        </p:spPr>
        <p:txBody>
          <a:bodyPr>
            <a:noAutofit/>
          </a:bodyPr>
          <a:lstStyle/>
          <a:p>
            <a:pPr algn="just">
              <a:lnSpc>
                <a:spcPts val="2800"/>
              </a:lnSpc>
            </a:pPr>
            <a:r>
              <a:rPr lang="zh-CN" altLang="zh-CN" sz="1600" b="1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建议规格：</a:t>
            </a:r>
            <a:endParaRPr lang="zh-CN" altLang="zh-CN" sz="1600" b="1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室外立柱 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70CM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260CM</a:t>
            </a:r>
            <a:endParaRPr lang="en-US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en-US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室内立柱 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64CM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200CM</a:t>
            </a:r>
            <a:endParaRPr lang="en-US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2800"/>
              </a:lnSpc>
            </a:pPr>
            <a:r>
              <a:rPr lang="zh-CN" altLang="en-US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室外悬挂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120CM*27CM</a:t>
            </a:r>
            <a:endParaRPr lang="zh-CN" altLang="en-US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2800"/>
              </a:lnSpc>
            </a:pPr>
            <a:r>
              <a:rPr lang="zh-CN" altLang="en-US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室内悬挂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120CM*27CM</a:t>
            </a:r>
            <a:endParaRPr lang="en-US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b="1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适用范围：</a:t>
            </a:r>
            <a:endParaRPr lang="zh-CN" altLang="zh-CN" sz="1600" b="1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酒店、广场、商场、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学校、体育场馆室外、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室内立柱、悬挂。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08313" y="5629910"/>
            <a:ext cx="740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立柱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629388" y="5629910"/>
            <a:ext cx="763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悬挂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4" name="图片 13" descr="大雁塔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3080" y="1109345"/>
            <a:ext cx="1255395" cy="4219575"/>
          </a:xfrm>
          <a:prstGeom prst="rect">
            <a:avLst/>
          </a:prstGeom>
        </p:spPr>
      </p:pic>
      <p:pic>
        <p:nvPicPr>
          <p:cNvPr id="9" name="图片 8" descr="大雁塔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760" y="2381885"/>
            <a:ext cx="3126740" cy="1674495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4860925" cy="685419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737088" y="5577205"/>
            <a:ext cx="740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立柱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82593" y="46101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图样二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内容占位符 2"/>
          <p:cNvSpPr>
            <a:spLocks noGrp="1"/>
          </p:cNvSpPr>
          <p:nvPr/>
        </p:nvSpPr>
        <p:spPr>
          <a:xfrm>
            <a:off x="1050290" y="1028065"/>
            <a:ext cx="3307080" cy="458279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800"/>
              </a:lnSpc>
            </a:pPr>
            <a:r>
              <a:rPr lang="zh-CN" altLang="zh-CN" sz="1600" b="1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建议</a:t>
            </a:r>
            <a:r>
              <a:rPr lang="zh-CN" altLang="zh-CN" sz="1600" b="1" kern="1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规格</a:t>
            </a:r>
            <a:r>
              <a:rPr lang="zh-CN" altLang="zh-CN" sz="1600" b="1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zh-CN" altLang="zh-CN" sz="1600" b="1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室外立柱 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88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260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en-US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en-US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室内立柱 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64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b="1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适用范围</a:t>
            </a:r>
            <a:r>
              <a:rPr lang="zh-CN" altLang="zh-CN" sz="1600" b="1" kern="1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zh-CN" altLang="zh-CN" sz="1600" b="1" kern="100" dirty="0" smtClean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2800"/>
              </a:lnSpc>
            </a:pPr>
            <a:r>
              <a:rPr 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博物馆、景区、</a:t>
            </a:r>
            <a:endParaRPr lang="zh-CN" sz="1600" kern="100" dirty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2800"/>
              </a:lnSpc>
            </a:pPr>
            <a:r>
              <a:rPr 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政府机关、公共服务建筑、</a:t>
            </a:r>
            <a:endParaRPr lang="zh-CN" sz="1600" kern="100" dirty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2800"/>
              </a:lnSpc>
            </a:pPr>
            <a:r>
              <a:rPr 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企业室外、室内立柱。</a:t>
            </a:r>
            <a:endParaRPr lang="zh-CN" sz="1600" kern="100" dirty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 descr="无障碍水晶6.19-4-0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5773" y="987425"/>
            <a:ext cx="1463040" cy="433641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4860925" cy="685419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5400000">
            <a:off x="7788523" y="3310890"/>
            <a:ext cx="5250180" cy="593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0800000">
            <a:off x="10710158" y="1928495"/>
            <a:ext cx="353695" cy="2508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无障碍水晶6.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7733" y="1033780"/>
            <a:ext cx="2904490" cy="45523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89313" y="5879465"/>
            <a:ext cx="740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立柱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89748" y="5864860"/>
            <a:ext cx="1374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悬挂</a:t>
            </a:r>
            <a:r>
              <a:rPr lang="en-US" altLang="zh-CN"/>
              <a:t>/</a:t>
            </a:r>
            <a:r>
              <a:rPr lang="zh-CN" altLang="en-US"/>
              <a:t>张贴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939165" y="1036320"/>
            <a:ext cx="3926840" cy="5320030"/>
          </a:xfrm>
        </p:spPr>
        <p:txBody>
          <a:bodyPr>
            <a:noAutofit/>
          </a:bodyPr>
          <a:p>
            <a:pPr algn="just">
              <a:lnSpc>
                <a:spcPts val="2800"/>
              </a:lnSpc>
            </a:pPr>
            <a:r>
              <a:rPr lang="zh-CN" altLang="zh-CN" sz="1600" b="1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</a:t>
            </a:r>
            <a:r>
              <a:rPr lang="zh-CN" altLang="zh-CN" sz="1600" b="1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规格</a:t>
            </a:r>
            <a:r>
              <a:rPr lang="zh-CN" altLang="zh-CN" sz="1600" b="1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zh-CN" altLang="zh-CN" sz="1600" b="1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室外立柱 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85.6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CM*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CM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室内立柱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85.6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室外悬挂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50CM*19.7CM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室内悬挂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50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CM*19.7CM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张贴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34.1CM*15CM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室内张贴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34.1CM*15CM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b="1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适用范围：</a:t>
            </a:r>
            <a:endParaRPr lang="zh-CN" altLang="zh-CN" sz="1600" b="1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商业广场、体育广场、企业、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酒店、地产室外、室内立柱，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悬挂、张贴。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9413" y="462915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图样三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6.21-3-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0898" y="2730500"/>
            <a:ext cx="2942590" cy="1160145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9142730" y="4234180"/>
            <a:ext cx="25304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墙贴高度：离地</a:t>
            </a:r>
            <a:r>
              <a:rPr lang="en-US" altLang="zh-CN" sz="1600"/>
              <a:t>1.35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zh-CN" altLang="en-US" sz="1600"/>
              <a:t>门贴高度：离地</a:t>
            </a:r>
            <a:r>
              <a:rPr lang="en-US" altLang="zh-CN" sz="1600"/>
              <a:t>1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en-US" altLang="zh-CN" sz="1600"/>
              <a:t>                </a:t>
            </a:r>
            <a:r>
              <a:rPr lang="zh-CN" altLang="en-US" sz="1600"/>
              <a:t>（或门腰线处）</a:t>
            </a:r>
            <a:endParaRPr lang="zh-CN" altLang="en-US" sz="1600"/>
          </a:p>
        </p:txBody>
      </p:sp>
    </p:spTree>
  </p:cSld>
  <p:clrMapOvr>
    <a:masterClrMapping/>
  </p:clrMapOvr>
  <p:transition>
    <p:cover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860925" cy="685419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0800000">
            <a:off x="9546838" y="1764665"/>
            <a:ext cx="196215" cy="577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576433" y="688340"/>
            <a:ext cx="1936115" cy="183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5400000">
            <a:off x="8387328" y="301625"/>
            <a:ext cx="196215" cy="577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194163" y="2822575"/>
            <a:ext cx="196215" cy="577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10800000">
            <a:off x="7615168" y="1098550"/>
            <a:ext cx="1572895" cy="197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16200000">
            <a:off x="8347958" y="638175"/>
            <a:ext cx="212090" cy="539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66730" y="5812155"/>
            <a:ext cx="740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立杆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285446" y="5812155"/>
            <a:ext cx="1127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悬挂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278745" y="5812155"/>
            <a:ext cx="1414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悬挂</a:t>
            </a:r>
            <a:r>
              <a:rPr lang="en-US" altLang="zh-CN"/>
              <a:t>/</a:t>
            </a:r>
            <a:r>
              <a:rPr lang="zh-CN" altLang="en-US"/>
              <a:t>张贴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44493" y="51816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图样四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944245" y="1068070"/>
            <a:ext cx="3677920" cy="5112385"/>
          </a:xfrm>
        </p:spPr>
        <p:txBody>
          <a:bodyPr>
            <a:noAutofit/>
          </a:bodyPr>
          <a:p>
            <a:pPr lvl="0" indent="0" algn="l">
              <a:lnSpc>
                <a:spcPct val="150000"/>
              </a:lnSpc>
            </a:pPr>
            <a:r>
              <a:rPr lang="zh-CN" altLang="zh-CN" sz="1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建议规格</a:t>
            </a:r>
            <a:r>
              <a:rPr lang="zh-CN" altLang="zh-CN" sz="1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zh-CN" altLang="zh-CN" sz="1600" b="1" kern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0" algn="l">
              <a:lnSpc>
                <a:spcPct val="1500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室外立杆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220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室外悬挂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90CM*30CM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室内悬挂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90CM*30CM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张贴 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张贴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50000"/>
              </a:lnSpc>
            </a:pPr>
            <a:r>
              <a:rPr lang="zh-CN" altLang="zh-CN" sz="1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适用范围：</a:t>
            </a:r>
            <a:endParaRPr lang="zh-CN" altLang="zh-CN" sz="1600" b="1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50000"/>
              </a:lnSpc>
            </a:pPr>
            <a:r>
              <a:rPr lang="zh-CN" altLang="en-US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医院、</a:t>
            </a: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商业广场、体育广场、</a:t>
            </a:r>
            <a:endParaRPr lang="zh-CN" alt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50000"/>
              </a:lnSpc>
            </a:pP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公园、企业室外立杆，</a:t>
            </a:r>
            <a:endParaRPr lang="zh-CN" alt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50000"/>
              </a:lnSpc>
            </a:pP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室外室内</a:t>
            </a: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悬挂、张贴。</a:t>
            </a:r>
            <a:endParaRPr lang="zh-CN" alt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 descr="6.21-10-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5573" y="1198245"/>
            <a:ext cx="852805" cy="1962785"/>
          </a:xfrm>
          <a:prstGeom prst="rect">
            <a:avLst/>
          </a:prstGeom>
        </p:spPr>
      </p:pic>
      <p:pic>
        <p:nvPicPr>
          <p:cNvPr id="12" name="图片 11" descr="6.21-10-3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2218" y="831215"/>
            <a:ext cx="1829435" cy="2696845"/>
          </a:xfrm>
          <a:prstGeom prst="rect">
            <a:avLst/>
          </a:prstGeom>
        </p:spPr>
      </p:pic>
      <p:pic>
        <p:nvPicPr>
          <p:cNvPr id="2" name="图片 1" descr="6.21-10-2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9958" y="1523048"/>
            <a:ext cx="2578735" cy="131318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0380345" y="3624580"/>
            <a:ext cx="15379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墙贴高度：</a:t>
            </a:r>
            <a:endParaRPr lang="zh-CN" altLang="en-US" sz="1600"/>
          </a:p>
          <a:p>
            <a:r>
              <a:rPr lang="zh-CN" altLang="en-US" sz="1600"/>
              <a:t>离地</a:t>
            </a:r>
            <a:r>
              <a:rPr lang="en-US" altLang="zh-CN" sz="1600"/>
              <a:t>1.35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zh-CN" altLang="en-US" sz="1600"/>
              <a:t>门贴高度：</a:t>
            </a:r>
            <a:endParaRPr lang="zh-CN" altLang="en-US" sz="1600"/>
          </a:p>
          <a:p>
            <a:r>
              <a:rPr lang="zh-CN" altLang="en-US" sz="1600"/>
              <a:t>离地</a:t>
            </a:r>
            <a:r>
              <a:rPr lang="en-US" altLang="zh-CN" sz="1600"/>
              <a:t>1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zh-CN" altLang="en-US" sz="1600"/>
              <a:t>（或门腰线处）</a:t>
            </a:r>
            <a:endParaRPr lang="zh-CN" altLang="en-US" sz="1600"/>
          </a:p>
        </p:txBody>
      </p:sp>
    </p:spTree>
  </p:cSld>
  <p:clrMapOvr>
    <a:masterClrMapping/>
  </p:clrMapOvr>
  <p:transition>
    <p:cover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4860925" cy="685419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2043" y="5050155"/>
            <a:ext cx="716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张贴</a:t>
            </a:r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44493" y="51816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图样五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内容占位符 15"/>
          <p:cNvSpPr>
            <a:spLocks noGrp="1"/>
          </p:cNvSpPr>
          <p:nvPr/>
        </p:nvSpPr>
        <p:spPr>
          <a:xfrm>
            <a:off x="944245" y="1068070"/>
            <a:ext cx="3677920" cy="388302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8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建议规格：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ts val="28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室外张贴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30CM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13.4CM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ts val="28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室内张贴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30CM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13.4CM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ts val="2800"/>
              </a:lnSpc>
            </a:pPr>
            <a:r>
              <a:rPr lang="zh-CN" altLang="zh-CN" sz="1600" kern="1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具体尺寸清根据现场环境调整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适用范围：</a:t>
            </a:r>
            <a:endParaRPr lang="zh-CN" altLang="zh-CN" sz="1600" b="1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广场、公园、</a:t>
            </a:r>
            <a:endParaRPr lang="zh-CN" alt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2800"/>
              </a:lnSpc>
            </a:pP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景点室外、室内张贴。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7395" y="3401060"/>
            <a:ext cx="2948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墙贴高度：离地</a:t>
            </a:r>
            <a:r>
              <a:rPr lang="en-US" altLang="zh-CN" sz="1600"/>
              <a:t>1.35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zh-CN" altLang="en-US" sz="1600"/>
              <a:t>门贴高度：离地</a:t>
            </a:r>
            <a:r>
              <a:rPr lang="en-US" altLang="zh-CN" sz="1600"/>
              <a:t>1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en-US" altLang="zh-CN" sz="1600"/>
              <a:t>                </a:t>
            </a:r>
            <a:r>
              <a:rPr lang="zh-CN" altLang="en-US" sz="1600"/>
              <a:t>（或门腰线处）</a:t>
            </a:r>
            <a:endParaRPr lang="zh-CN" altLang="en-US" sz="1600"/>
          </a:p>
        </p:txBody>
      </p:sp>
      <p:pic>
        <p:nvPicPr>
          <p:cNvPr id="10" name="图片 9" descr="城墙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2055" y="1521460"/>
            <a:ext cx="3613785" cy="161417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4860925" cy="685419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无障碍水晶6.19-7-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090" y="1068070"/>
            <a:ext cx="2177415" cy="231648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404383" y="5096510"/>
            <a:ext cx="2168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ym typeface="+mn-ea"/>
              </a:rPr>
              <a:t>张贴</a:t>
            </a:r>
            <a:r>
              <a:rPr lang="en-US" altLang="zh-CN"/>
              <a:t>/</a:t>
            </a:r>
            <a:r>
              <a:rPr lang="zh-CN" altLang="en-US"/>
              <a:t>悬挂</a:t>
            </a:r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44493" y="51816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图样六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内容占位符 15"/>
          <p:cNvSpPr>
            <a:spLocks noGrp="1"/>
          </p:cNvSpPr>
          <p:nvPr/>
        </p:nvSpPr>
        <p:spPr>
          <a:xfrm>
            <a:off x="944245" y="1068070"/>
            <a:ext cx="3677920" cy="388302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8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建议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规格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室外悬挂 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35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35.2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室内悬挂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35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35.2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室外张贴 30CM*31.5CM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室内张贴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30CM*31.5CM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zh-CN" sz="1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适用范围：</a:t>
            </a:r>
            <a:endParaRPr lang="zh-CN" altLang="zh-CN" sz="1600" b="1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酒店、企业、商场、超市、</a:t>
            </a:r>
            <a:endParaRPr lang="zh-CN" alt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医院室外、室内悬挂、张贴。</a:t>
            </a: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7395" y="3837940"/>
            <a:ext cx="2948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墙贴高度：离地</a:t>
            </a:r>
            <a:r>
              <a:rPr lang="en-US" altLang="zh-CN" sz="1600"/>
              <a:t>1.35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zh-CN" altLang="en-US" sz="1600"/>
              <a:t>门贴高度：离地</a:t>
            </a:r>
            <a:r>
              <a:rPr lang="en-US" altLang="zh-CN" sz="1600"/>
              <a:t>1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en-US" altLang="zh-CN" sz="1600"/>
              <a:t>                </a:t>
            </a:r>
            <a:r>
              <a:rPr lang="zh-CN" altLang="en-US" sz="1600"/>
              <a:t>（或门腰线处）</a:t>
            </a:r>
            <a:endParaRPr lang="zh-CN" altLang="en-US" sz="1600"/>
          </a:p>
        </p:txBody>
      </p:sp>
    </p:spTree>
  </p:cSld>
  <p:clrMapOvr>
    <a:masterClrMapping/>
  </p:clrMapOvr>
  <p:transition>
    <p:cover dir="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4860925" cy="685419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 descr="太阳花色值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9540" y="5003165"/>
            <a:ext cx="3287395" cy="1149350"/>
          </a:xfrm>
          <a:prstGeom prst="rect">
            <a:avLst/>
          </a:prstGeom>
        </p:spPr>
      </p:pic>
      <p:pic>
        <p:nvPicPr>
          <p:cNvPr id="3" name="图片 2" descr="无障碍标识导视-6.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54545" y="582295"/>
            <a:ext cx="2731770" cy="27038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162538" y="3534410"/>
            <a:ext cx="716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张贴</a:t>
            </a:r>
            <a:endParaRPr lang="zh-CN" altLang="en-US"/>
          </a:p>
        </p:txBody>
      </p:sp>
      <p:pic>
        <p:nvPicPr>
          <p:cNvPr id="8" name="图片 7" descr="太阳花色值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2985" y="5003165"/>
            <a:ext cx="3006090" cy="1127760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944493" y="51816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图样七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内容占位符 15"/>
          <p:cNvSpPr>
            <a:spLocks noGrp="1"/>
          </p:cNvSpPr>
          <p:nvPr/>
        </p:nvSpPr>
        <p:spPr>
          <a:xfrm>
            <a:off x="944245" y="1068070"/>
            <a:ext cx="3677920" cy="388302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建议规格：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室外张贴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室内张贴 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0CM*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3200"/>
              </a:lnSpc>
            </a:pPr>
            <a:r>
              <a:rPr lang="zh-CN" altLang="zh-CN" sz="1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适用范围：</a:t>
            </a:r>
            <a:endParaRPr lang="zh-CN" altLang="zh-CN" sz="1600" b="1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3200"/>
              </a:lnSpc>
            </a:pPr>
            <a:r>
              <a:rPr 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酒店、商超、</a:t>
            </a:r>
            <a:endParaRPr 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3200"/>
              </a:lnSpc>
            </a:pPr>
            <a:r>
              <a:rPr 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公共服务建筑入口、</a:t>
            </a:r>
            <a:endParaRPr 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3200"/>
              </a:lnSpc>
            </a:pPr>
            <a:r>
              <a:rPr 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公共交通</a:t>
            </a: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室外、</a:t>
            </a:r>
            <a:endParaRPr lang="zh-CN" alt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3200"/>
              </a:lnSpc>
            </a:pP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室内张贴。</a:t>
            </a:r>
            <a:endParaRPr lang="zh-CN" alt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3200"/>
              </a:lnSpc>
            </a:pP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1960" y="4061460"/>
            <a:ext cx="3660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墙贴高度：离地</a:t>
            </a:r>
            <a:r>
              <a:rPr lang="en-US" altLang="zh-CN" sz="1600"/>
              <a:t>1.35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zh-CN" altLang="en-US" sz="1600"/>
              <a:t>门贴高度：离地</a:t>
            </a:r>
            <a:r>
              <a:rPr lang="en-US" altLang="zh-CN" sz="1600"/>
              <a:t>1</a:t>
            </a:r>
            <a:r>
              <a:rPr lang="zh-CN" altLang="en-US" sz="1600"/>
              <a:t>米（或门腰线处）</a:t>
            </a:r>
            <a:endParaRPr lang="zh-CN" altLang="en-US" sz="1600"/>
          </a:p>
        </p:txBody>
      </p:sp>
    </p:spTree>
  </p:cSld>
  <p:clrMapOvr>
    <a:masterClrMapping/>
  </p:clrMapOvr>
  <p:transition>
    <p:cover dir="u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4860925" cy="685419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无障碍标识导视-6.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6553" y="1215390"/>
            <a:ext cx="2510155" cy="249110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404383" y="5106670"/>
            <a:ext cx="2168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ym typeface="+mn-ea"/>
              </a:rPr>
              <a:t>张贴</a:t>
            </a:r>
            <a:r>
              <a:rPr lang="en-US" altLang="zh-CN"/>
              <a:t>/</a:t>
            </a:r>
            <a:r>
              <a:rPr lang="zh-CN" altLang="en-US"/>
              <a:t>悬挂</a:t>
            </a:r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44493" y="518160"/>
            <a:ext cx="1210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图样八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内容占位符 15"/>
          <p:cNvSpPr>
            <a:spLocks noGrp="1"/>
          </p:cNvSpPr>
          <p:nvPr/>
        </p:nvSpPr>
        <p:spPr>
          <a:xfrm>
            <a:off x="944245" y="1068070"/>
            <a:ext cx="3677920" cy="473011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建议规格：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室外悬挂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室内悬挂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30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CM*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室外张贴 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0CM*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室内张贴 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0CM*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CM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3200"/>
              </a:lnSpc>
            </a:pPr>
            <a:r>
              <a:rPr lang="zh-CN" altLang="zh-CN" sz="1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适用范围：</a:t>
            </a:r>
            <a:endParaRPr lang="zh-CN" altLang="zh-CN" sz="1600" b="1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3200"/>
              </a:lnSpc>
            </a:pPr>
            <a:r>
              <a:rPr 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公共交通、商超、</a:t>
            </a:r>
            <a:endParaRPr 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3200"/>
              </a:lnSpc>
            </a:pPr>
            <a:r>
              <a:rPr 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学校</a:t>
            </a: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室外、</a:t>
            </a:r>
            <a:r>
              <a:rPr 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医院、</a:t>
            </a:r>
            <a:endParaRPr lang="zh-CN" alt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ts val="3200"/>
              </a:lnSpc>
            </a:pPr>
            <a:r>
              <a:rPr lang="zh-CN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室内悬挂、张贴。</a:t>
            </a:r>
            <a:endParaRPr lang="zh-CN" altLang="zh-CN" sz="1600" kern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3200"/>
              </a:lnSpc>
            </a:pPr>
            <a:endParaRPr lang="zh-CN" altLang="zh-CN" sz="16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46595" y="4122420"/>
            <a:ext cx="2948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墙贴高度：离地</a:t>
            </a:r>
            <a:r>
              <a:rPr lang="en-US" altLang="zh-CN" sz="1600"/>
              <a:t>1.35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zh-CN" altLang="en-US" sz="1600"/>
              <a:t>门贴高度：离地</a:t>
            </a:r>
            <a:r>
              <a:rPr lang="en-US" altLang="zh-CN" sz="1600"/>
              <a:t>1</a:t>
            </a:r>
            <a:r>
              <a:rPr lang="zh-CN" altLang="en-US" sz="1600"/>
              <a:t>米</a:t>
            </a:r>
            <a:endParaRPr lang="zh-CN" altLang="en-US" sz="1600"/>
          </a:p>
          <a:p>
            <a:r>
              <a:rPr lang="en-US" altLang="zh-CN" sz="1600"/>
              <a:t>                </a:t>
            </a:r>
            <a:r>
              <a:rPr lang="zh-CN" altLang="en-US" sz="1600"/>
              <a:t>（或门腰线处）</a:t>
            </a:r>
            <a:endParaRPr lang="zh-CN" altLang="en-US" sz="1600"/>
          </a:p>
        </p:txBody>
      </p:sp>
    </p:spTree>
  </p:cSld>
  <p:clrMapOvr>
    <a:masterClrMapping/>
  </p:clrMapOvr>
  <p:transition>
    <p:cover dir="u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7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微信图片_2021062311060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35990" y="1779270"/>
            <a:ext cx="104438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 algn="l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0" checksum="3407529306"/>
                </a:ext>
              </a:extLst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标识颜色、字体、尺寸要美观、协调，与周边环境融为一体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0" checksum="3407529306"/>
                </a:ext>
              </a:extLst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标识应醒目，不可遮挡；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l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0" checksum="3407529306"/>
                </a:ext>
              </a:extLst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3.标识可安装灯光装置，夜间可点亮;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  <a:sym typeface="+mn-ea"/>
              </a:rPr>
              <a:t>4.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墙贴高度：离地1.35米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,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门贴高度：离地1米（或门腰线处）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,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悬挂式指向性无障碍标识参照图样安装。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315" y="720090"/>
            <a:ext cx="79425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（二）安装建议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6" name="图片 5" descr="大雁塔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2164080"/>
            <a:ext cx="10140315" cy="17214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15283" y="10007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8235" y="885825"/>
            <a:ext cx="5536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悬挂式指向性无障碍标识</a:t>
            </a:r>
            <a:r>
              <a:rPr lang="zh-CN" altLang="en-US" sz="3200" b="1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样式</a:t>
            </a:r>
            <a:endParaRPr lang="zh-CN" altLang="en-US" sz="3200" b="1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微信图片_2021062311060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45288" y="1583055"/>
            <a:ext cx="55556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（一）八款图样</a:t>
            </a:r>
            <a:endParaRPr lang="zh-CN" altLang="en-US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39165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cover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4" name="图片 3" descr="大雁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460" y="2719705"/>
            <a:ext cx="10565130" cy="14947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15283" y="10007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18235" y="885825"/>
            <a:ext cx="5536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悬挂式指向性无障碍标识</a:t>
            </a:r>
            <a:r>
              <a:rPr lang="zh-CN" altLang="en-US" sz="3200" b="1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样式</a:t>
            </a:r>
            <a:endParaRPr lang="zh-CN" altLang="en-US" sz="3200" b="1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 dir="u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指向箭头4"/>
          <p:cNvPicPr>
            <a:picLocks noChangeAspect="1"/>
          </p:cNvPicPr>
          <p:nvPr/>
        </p:nvPicPr>
        <p:blipFill>
          <a:blip r:embed="rId1"/>
          <a:srcRect r="50227"/>
          <a:stretch>
            <a:fillRect/>
          </a:stretch>
        </p:blipFill>
        <p:spPr>
          <a:xfrm>
            <a:off x="4517390" y="2326640"/>
            <a:ext cx="7240905" cy="1656715"/>
          </a:xfrm>
          <a:prstGeom prst="rect">
            <a:avLst/>
          </a:prstGeom>
        </p:spPr>
      </p:pic>
      <p:pic>
        <p:nvPicPr>
          <p:cNvPr id="8" name="图片 7" descr="指向箭头4"/>
          <p:cNvPicPr>
            <a:picLocks noChangeAspect="1"/>
          </p:cNvPicPr>
          <p:nvPr/>
        </p:nvPicPr>
        <p:blipFill>
          <a:blip r:embed="rId1"/>
          <a:srcRect l="50132" r="24914"/>
          <a:stretch>
            <a:fillRect/>
          </a:stretch>
        </p:blipFill>
        <p:spPr>
          <a:xfrm>
            <a:off x="471805" y="2326640"/>
            <a:ext cx="3630295" cy="16567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15283" y="10007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18235" y="885825"/>
            <a:ext cx="5536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悬挂式指向性无障碍标识</a:t>
            </a:r>
            <a:r>
              <a:rPr lang="zh-CN" altLang="en-US" sz="3200" b="1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样式</a:t>
            </a:r>
            <a:endParaRPr lang="zh-CN" altLang="en-US" sz="3200" b="1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 dir="u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600483" y="1800860"/>
            <a:ext cx="60013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六、工作要求</a:t>
            </a:r>
            <a:endParaRPr lang="zh-CN" altLang="en-US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pic>
        <p:nvPicPr>
          <p:cNvPr id="9" name="图片 8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5505" y="600075"/>
            <a:ext cx="10461625" cy="8770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提高认识，科学安排。</a:t>
            </a: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无障碍标识已经成为展现城市形象的重要组成部分，各相关单位要高度重视，认真研究《方案》，按照《方案》要求，结合实际、科学安排，进一步做好全市无障碍标识优化提升工作，在上半年全面推进无障碍改造提升工作的基础上，着力解决好目前我市无障碍标识展现形式单一、生硬刺眼、功能欠缺、大小不一、符号标识和中英文表述不准确及安装欠规范等问题，展现西安国际大都市厚重的历史文化底蕴、多元多彩的城市活力，充分彰显西安“温度”和现代文明程度。</a:t>
            </a: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pic>
        <p:nvPicPr>
          <p:cNvPr id="9" name="图片 8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5505" y="600075"/>
            <a:ext cx="10461625" cy="8257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把握重点，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推进。</a:t>
            </a: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为迎接第十四届全运会和十一届残运会暨第八届特奥会顺利举办，各区县、开发区在全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面</a:t>
            </a: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推进全市无障碍标识展现形式提升优化的基础上，结合实际，于8月底前完成运动会比赛场馆、指定接待酒店、保障医院、运动员住地及周边商超、绿地公园等区域的提升优化工作，展现西安良好的无障碍环境，让运动员、来宾在西安生活的更加方便、舒适、舒心。</a:t>
            </a: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pic>
        <p:nvPicPr>
          <p:cNvPr id="9" name="图片 8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5505" y="600075"/>
            <a:ext cx="10461625" cy="8257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强化标准、营造氛围。</a:t>
            </a: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各相关单位要按照《方案》精神，结合区域特点和实际需求，自行选择色系、图样及制作材质，颜色、字体、尺度要美观、协调，设计图样内可任意更换24种国标无障碍标识符号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要围绕《方案》加大宣传力度，关爱弱势群体，关注无障碍出行，共建“”无碍”环境，构筑“无碍”生活，提升特殊人群的获得感、幸福感、安全感。</a:t>
            </a: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en-US" altLang="zh-CN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000"/>
              </a:lnSpc>
            </a:pP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pic>
        <p:nvPicPr>
          <p:cNvPr id="9" name="图片 8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63245" y="2404745"/>
            <a:ext cx="110801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市不规范无障碍标识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图片</a:t>
            </a:r>
            <a:endParaRPr lang="zh-CN" altLang="en-US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pic>
        <p:nvPicPr>
          <p:cNvPr id="9" name="图片 8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/>
          <p:nvPr/>
        </p:nvSpPr>
        <p:spPr>
          <a:xfrm>
            <a:off x="1517933" y="506095"/>
            <a:ext cx="8059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（一）无障碍标识符号或中、英文表述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51355" y="1487170"/>
            <a:ext cx="4363720" cy="4218940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b="16829"/>
          <a:stretch>
            <a:fillRect/>
          </a:stretch>
        </p:blipFill>
        <p:spPr>
          <a:xfrm>
            <a:off x="7332345" y="1445895"/>
            <a:ext cx="3609975" cy="42570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19170" y="5941695"/>
            <a:ext cx="15538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01685" y="5933440"/>
            <a:ext cx="213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英文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c07306f09cec6894df2b01f03555a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085" y="1393190"/>
            <a:ext cx="5558155" cy="4171315"/>
          </a:xfrm>
          <a:prstGeom prst="rect">
            <a:avLst/>
          </a:prstGeom>
        </p:spPr>
      </p:pic>
      <p:sp>
        <p:nvSpPr>
          <p:cNvPr id="7" name="文本框 5"/>
          <p:cNvSpPr txBox="1"/>
          <p:nvPr/>
        </p:nvSpPr>
        <p:spPr>
          <a:xfrm>
            <a:off x="1165508" y="506095"/>
            <a:ext cx="827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（一）无障碍标识符号或中、英文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表述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4840" y="5767705"/>
            <a:ext cx="14211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图片 11" descr="5199c96beab27a963bf193061682951"/>
          <p:cNvPicPr>
            <a:picLocks noChangeAspect="1"/>
          </p:cNvPicPr>
          <p:nvPr/>
        </p:nvPicPr>
        <p:blipFill>
          <a:blip r:embed="rId2"/>
          <a:srcRect r="19334"/>
          <a:stretch>
            <a:fillRect/>
          </a:stretch>
        </p:blipFill>
        <p:spPr>
          <a:xfrm>
            <a:off x="6992620" y="1393190"/>
            <a:ext cx="4478020" cy="41649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187055" y="5767705"/>
            <a:ext cx="25565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中文表述有误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8715" y="1343660"/>
            <a:ext cx="4309745" cy="441261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rcRect l="29183" r="11662" b="32287"/>
          <a:stretch>
            <a:fillRect/>
          </a:stretch>
        </p:blipFill>
        <p:spPr>
          <a:xfrm>
            <a:off x="6189345" y="1343025"/>
            <a:ext cx="5139690" cy="4413250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1165508" y="506095"/>
            <a:ext cx="8221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（一）无障碍标识符号或中、英文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表述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22575" y="6010275"/>
            <a:ext cx="16116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01965" y="6010275"/>
            <a:ext cx="2127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英文有误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74972" y="1863312"/>
            <a:ext cx="10536339" cy="4102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无障碍水晶6.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0940" y="2747010"/>
            <a:ext cx="2057400" cy="3226435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551463" y="655320"/>
            <a:ext cx="7464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（一）图样</a:t>
            </a:r>
            <a:endParaRPr lang="zh-CN" altLang="en-US" sz="4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6.21-8-0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090" y="2662555"/>
            <a:ext cx="1115695" cy="3307080"/>
          </a:xfrm>
          <a:prstGeom prst="rect">
            <a:avLst/>
          </a:prstGeom>
        </p:spPr>
      </p:pic>
      <p:pic>
        <p:nvPicPr>
          <p:cNvPr id="17" name="图片 16" descr="6.21-10-3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6668" y="3153410"/>
            <a:ext cx="1465032" cy="216000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大雁塔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4640" y="2602230"/>
            <a:ext cx="1001395" cy="336359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"/>
          <p:cNvPicPr>
            <a:picLocks noChangeAspect="1"/>
          </p:cNvPicPr>
          <p:nvPr/>
        </p:nvPicPr>
        <p:blipFill>
          <a:blip r:embed="rId1"/>
          <a:srcRect b="7659"/>
          <a:stretch>
            <a:fillRect/>
          </a:stretch>
        </p:blipFill>
        <p:spPr>
          <a:xfrm>
            <a:off x="1106170" y="1436370"/>
            <a:ext cx="4418330" cy="42487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82570" y="6031865"/>
            <a:ext cx="19545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英文有误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t="14991" b="16103"/>
          <a:stretch>
            <a:fillRect/>
          </a:stretch>
        </p:blipFill>
        <p:spPr>
          <a:xfrm>
            <a:off x="6676038" y="1513205"/>
            <a:ext cx="4549775" cy="4180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31505" y="6031865"/>
            <a:ext cx="2709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中、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英文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5508" y="506095"/>
            <a:ext cx="8221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（一）无障碍标识符号或中、英文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表述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850" y="1301115"/>
            <a:ext cx="3692525" cy="43973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31110" y="5946140"/>
            <a:ext cx="24231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中、英文有误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5508" y="506095"/>
            <a:ext cx="8221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（一）无障碍标识符号或中、英文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表述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5" name="图片 4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615" y="1300480"/>
            <a:ext cx="5172710" cy="43973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44715" y="5946140"/>
            <a:ext cx="29375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中、英文有误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cover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1165508" y="506095"/>
            <a:ext cx="8221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（一）无障碍标识符号或中、英文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表述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8420" y="1431925"/>
            <a:ext cx="3018155" cy="42214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92135" y="5919470"/>
            <a:ext cx="21145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英文有误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310" y="1573530"/>
            <a:ext cx="5447030" cy="40678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39185" y="5919470"/>
            <a:ext cx="1402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cover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1120423" y="707390"/>
            <a:ext cx="8221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（一）无障碍标识符号或中、英文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表述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rcRect b="8914"/>
          <a:stretch>
            <a:fillRect/>
          </a:stretch>
        </p:blipFill>
        <p:spPr>
          <a:xfrm>
            <a:off x="2212975" y="1559560"/>
            <a:ext cx="2804795" cy="39516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18105" y="5753735"/>
            <a:ext cx="25380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中、英文有误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6" name="图片 5" descr="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803" y="1773555"/>
            <a:ext cx="4360545" cy="35166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666003" y="5753735"/>
            <a:ext cx="21856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英文有误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cover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6201417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2435" y="1283335"/>
            <a:ext cx="3458845" cy="4612640"/>
          </a:xfrm>
          <a:prstGeom prst="rect">
            <a:avLst/>
          </a:prstGeom>
        </p:spPr>
      </p:pic>
      <p:pic>
        <p:nvPicPr>
          <p:cNvPr id="7" name="图片 6" descr="3cc01865cbb04c1cbb41188f5536fcc"/>
          <p:cNvPicPr>
            <a:picLocks noChangeAspect="1"/>
          </p:cNvPicPr>
          <p:nvPr/>
        </p:nvPicPr>
        <p:blipFill>
          <a:blip r:embed="rId2"/>
          <a:srcRect t="10516" b="23354"/>
          <a:stretch>
            <a:fillRect/>
          </a:stretch>
        </p:blipFill>
        <p:spPr>
          <a:xfrm>
            <a:off x="6162040" y="1335405"/>
            <a:ext cx="5117465" cy="4511040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1165508" y="506095"/>
            <a:ext cx="8451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无障碍标识符号不规范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11680" y="6031865"/>
            <a:ext cx="2840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符号、中文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表述不规范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68235" y="6031865"/>
            <a:ext cx="28968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符号、中文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表述不规范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1165508" y="506095"/>
            <a:ext cx="8451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无障碍标识符号不规范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 descr="54be5cb1ecf8af0c0520d39427dd0e8"/>
          <p:cNvPicPr>
            <a:picLocks noChangeAspect="1"/>
          </p:cNvPicPr>
          <p:nvPr/>
        </p:nvPicPr>
        <p:blipFill>
          <a:blip r:embed="rId1"/>
          <a:srcRect b="27204"/>
          <a:stretch>
            <a:fillRect/>
          </a:stretch>
        </p:blipFill>
        <p:spPr>
          <a:xfrm>
            <a:off x="1285523" y="2463165"/>
            <a:ext cx="4740910" cy="28511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02233" y="582803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符号不规范</a:t>
            </a:r>
            <a:endParaRPr lang="zh-CN" altLang="en-US"/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913" y="1686560"/>
            <a:ext cx="5267960" cy="39516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77228" y="582803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符号不规范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"/>
          <p:cNvSpPr txBox="1"/>
          <p:nvPr/>
        </p:nvSpPr>
        <p:spPr>
          <a:xfrm>
            <a:off x="1165508" y="506095"/>
            <a:ext cx="6838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三）展现形式生硬、不美观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99845" y="1612900"/>
            <a:ext cx="4784725" cy="3867150"/>
          </a:xfrm>
          <a:prstGeom prst="rect">
            <a:avLst/>
          </a:prstGeom>
        </p:spPr>
      </p:pic>
      <p:pic>
        <p:nvPicPr>
          <p:cNvPr id="9" name="图片 8" descr="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905" y="1604645"/>
            <a:ext cx="5021580" cy="38601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58185" y="5800090"/>
            <a:ext cx="11639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不美观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809355" y="5800090"/>
            <a:ext cx="11449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不美观</a:t>
            </a:r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"/>
          <p:cNvPicPr>
            <a:picLocks noChangeAspect="1"/>
          </p:cNvPicPr>
          <p:nvPr/>
        </p:nvPicPr>
        <p:blipFill>
          <a:blip r:embed="rId1"/>
          <a:srcRect t="12101"/>
          <a:stretch>
            <a:fillRect/>
          </a:stretch>
        </p:blipFill>
        <p:spPr>
          <a:xfrm>
            <a:off x="1419860" y="1478915"/>
            <a:ext cx="2863850" cy="4289425"/>
          </a:xfrm>
          <a:prstGeom prst="rect">
            <a:avLst/>
          </a:prstGeom>
        </p:spPr>
      </p:pic>
      <p:sp>
        <p:nvSpPr>
          <p:cNvPr id="8" name="文本框 5"/>
          <p:cNvSpPr txBox="1"/>
          <p:nvPr/>
        </p:nvSpPr>
        <p:spPr>
          <a:xfrm>
            <a:off x="1165508" y="506095"/>
            <a:ext cx="8485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三）展现形式生硬、不美观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7098" y="1736090"/>
            <a:ext cx="6243320" cy="38227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4900" y="5873750"/>
            <a:ext cx="12211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不美观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97040" y="5873750"/>
            <a:ext cx="3337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不美观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中文表述不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规范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283" y="1377950"/>
            <a:ext cx="3181350" cy="4048125"/>
          </a:xfrm>
          <a:prstGeom prst="rect">
            <a:avLst/>
          </a:prstGeom>
        </p:spPr>
      </p:pic>
      <p:sp>
        <p:nvSpPr>
          <p:cNvPr id="8" name="文本框 5"/>
          <p:cNvSpPr txBox="1"/>
          <p:nvPr/>
        </p:nvSpPr>
        <p:spPr>
          <a:xfrm>
            <a:off x="1165508" y="506095"/>
            <a:ext cx="6761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三）展现形式生硬、不美观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6"/>
          <p:cNvPicPr>
            <a:picLocks noChangeAspect="1"/>
          </p:cNvPicPr>
          <p:nvPr/>
        </p:nvPicPr>
        <p:blipFill>
          <a:blip r:embed="rId2"/>
          <a:srcRect t="22246"/>
          <a:stretch>
            <a:fillRect/>
          </a:stretch>
        </p:blipFill>
        <p:spPr>
          <a:xfrm>
            <a:off x="6339488" y="1368425"/>
            <a:ext cx="4133850" cy="42214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32915" y="5714365"/>
            <a:ext cx="29724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不美观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中文表述不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规范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29730" y="5714365"/>
            <a:ext cx="37426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不美观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符号有误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中、英文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c07306f09cec6894df2b01f03555a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368" y="1393190"/>
            <a:ext cx="5424805" cy="4070985"/>
          </a:xfrm>
          <a:prstGeom prst="rect">
            <a:avLst/>
          </a:prstGeom>
        </p:spPr>
      </p:pic>
      <p:sp>
        <p:nvSpPr>
          <p:cNvPr id="7" name="文本框 5"/>
          <p:cNvSpPr txBox="1"/>
          <p:nvPr/>
        </p:nvSpPr>
        <p:spPr>
          <a:xfrm>
            <a:off x="1165508" y="506095"/>
            <a:ext cx="827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（三）展现形式生硬、不美观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0803" y="5767705"/>
            <a:ext cx="19570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不美观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图片 11" descr="5199c96beab27a963bf193061682951"/>
          <p:cNvPicPr>
            <a:picLocks noChangeAspect="1"/>
          </p:cNvPicPr>
          <p:nvPr/>
        </p:nvPicPr>
        <p:blipFill>
          <a:blip r:embed="rId2"/>
          <a:srcRect r="19334"/>
          <a:stretch>
            <a:fillRect/>
          </a:stretch>
        </p:blipFill>
        <p:spPr>
          <a:xfrm>
            <a:off x="6915433" y="1393190"/>
            <a:ext cx="4555490" cy="423672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733313" y="5858510"/>
            <a:ext cx="304546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不美观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中文表述有误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74972" y="1863312"/>
            <a:ext cx="10536339" cy="4102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无障碍标识导视-6.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43628" y="2901315"/>
            <a:ext cx="2150110" cy="2127885"/>
          </a:xfrm>
          <a:prstGeom prst="rect">
            <a:avLst/>
          </a:prstGeom>
        </p:spPr>
      </p:pic>
      <p:pic>
        <p:nvPicPr>
          <p:cNvPr id="2" name="图片 1" descr="无障碍水晶6.19-10-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528" y="3068003"/>
            <a:ext cx="1807210" cy="1794510"/>
          </a:xfrm>
          <a:prstGeom prst="rect">
            <a:avLst/>
          </a:prstGeom>
        </p:spPr>
      </p:pic>
      <p:pic>
        <p:nvPicPr>
          <p:cNvPr id="4" name="图片 3" descr="无障碍水晶6.19-7-0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3633" y="2890520"/>
            <a:ext cx="2021205" cy="2149475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536223" y="655320"/>
            <a:ext cx="7464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（一）图样</a:t>
            </a:r>
            <a:endParaRPr lang="zh-CN" altLang="en-US" sz="4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城墙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75" y="3478530"/>
            <a:ext cx="2178685" cy="97345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5"/>
          <p:cNvSpPr txBox="1"/>
          <p:nvPr/>
        </p:nvSpPr>
        <p:spPr>
          <a:xfrm>
            <a:off x="1165508" y="506095"/>
            <a:ext cx="827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（三）展现形式生硬、不美观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73400" y="6068695"/>
            <a:ext cx="22396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不美观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rcRect l="26035" t="18046" r="30917" b="8389"/>
          <a:stretch>
            <a:fillRect/>
          </a:stretch>
        </p:blipFill>
        <p:spPr>
          <a:xfrm>
            <a:off x="2394585" y="1454785"/>
            <a:ext cx="3314700" cy="424878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420" y="1454785"/>
            <a:ext cx="3185795" cy="42487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04100" y="6068695"/>
            <a:ext cx="23958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不美观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283" y="607060"/>
            <a:ext cx="149860" cy="381635"/>
          </a:xfrm>
          <a:prstGeom prst="rect">
            <a:avLst/>
          </a:prstGeom>
          <a:solidFill>
            <a:srgbClr val="045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5"/>
          <p:cNvSpPr txBox="1"/>
          <p:nvPr/>
        </p:nvSpPr>
        <p:spPr>
          <a:xfrm>
            <a:off x="1165508" y="506095"/>
            <a:ext cx="5841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标识不明显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、易被</a:t>
            </a:r>
            <a:r>
              <a:rPr lang="zh-CN" altLang="en-US" sz="3200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忽视</a:t>
            </a:r>
            <a:endParaRPr lang="zh-CN" altLang="en-US" sz="3200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118" y="1386840"/>
            <a:ext cx="7502525" cy="43275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65603" y="6011545"/>
            <a:ext cx="24142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标识不明显</a:t>
            </a:r>
            <a:r>
              <a:rPr lang="en-US" altLang="zh-CN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英文</a:t>
            </a:r>
            <a:r>
              <a:rPr lang="zh-CN" altLang="en-US" b="1" dirty="0" smtClean="0">
                <a:solidFill>
                  <a:srgbClr val="0454A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有误</a:t>
            </a:r>
            <a:endParaRPr lang="zh-CN" altLang="en-US" b="1" dirty="0" smtClean="0">
              <a:solidFill>
                <a:srgbClr val="0454A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623826567"/>
          <p:cNvPicPr>
            <a:picLocks noChangeAspect="1"/>
          </p:cNvPicPr>
          <p:nvPr/>
        </p:nvPicPr>
        <p:blipFill>
          <a:blip r:embed="rId1"/>
          <a:srcRect r="833"/>
          <a:stretch>
            <a:fillRect/>
          </a:stretch>
        </p:blipFill>
        <p:spPr>
          <a:xfrm flipV="1">
            <a:off x="883" y="635"/>
            <a:ext cx="12192000" cy="6857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" y="182"/>
            <a:ext cx="12205335" cy="6850380"/>
          </a:xfrm>
          <a:prstGeom prst="rect">
            <a:avLst/>
          </a:prstGeom>
          <a:solidFill>
            <a:srgbClr val="006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63245" y="1431925"/>
            <a:ext cx="11080115" cy="31483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ts val="5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版权声明</a:t>
            </a:r>
            <a:endParaRPr lang="zh-CN" altLang="en-US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《全市无障碍标识展现形式提升优化工作方案》版权归西安市执委会所有，在全市进行安装推广。其他区域转载使用，须经西安市执委会同意。</a:t>
            </a: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878886" y="6352500"/>
            <a:ext cx="2700391" cy="316800"/>
          </a:xfrm>
        </p:spPr>
        <p:txBody>
          <a:bodyPr/>
          <a:p>
            <a:fld id="{49AE70B2-8BF9-45C0-BB95-33D1B9D3A854}" type="slidenum">
              <a:rPr lang="zh-CN" altLang="en-US" smtClean="0">
                <a:solidFill>
                  <a:schemeClr val="bg2"/>
                </a:solidFill>
              </a:rPr>
            </a:fld>
            <a:endParaRPr lang="zh-CN" altLang="en-US" dirty="0" smtClean="0">
              <a:solidFill>
                <a:schemeClr val="bg2"/>
              </a:solidFill>
            </a:endParaRPr>
          </a:p>
        </p:txBody>
      </p:sp>
      <p:pic>
        <p:nvPicPr>
          <p:cNvPr id="9" name="图片 8" descr="微信图片_2021062311060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345" y="4416425"/>
            <a:ext cx="7146290" cy="244094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PLACING_PICTURE_USER_VIEWPORT" val="{&quot;height&quot;:3700,&quot;width&quot;:3739}"/>
</p:tagLst>
</file>

<file path=ppt/tags/tag64.xml><?xml version="1.0" encoding="utf-8"?>
<p:tagLst xmlns:p="http://schemas.openxmlformats.org/presentationml/2006/main">
  <p:tag name="KSO_WM_UNIT_PLACING_PICTURE_USER_VIEWPORT" val="{&quot;height&quot;:3700,&quot;width&quot;:3739}"/>
</p:tagLst>
</file>

<file path=ppt/tags/tag65.xml><?xml version="1.0" encoding="utf-8"?>
<p:tagLst xmlns:p="http://schemas.openxmlformats.org/presentationml/2006/main">
  <p:tag name="KSO_WM_UNIT_PLACING_PICTURE_USER_VIEWPORT" val="{&quot;height&quot;:6642,&quot;width&quot;:9080}"/>
</p:tagLst>
</file>

<file path=ppt/tags/tag66.xml><?xml version="1.0" encoding="utf-8"?>
<p:tagLst xmlns:p="http://schemas.openxmlformats.org/presentationml/2006/main">
  <p:tag name="KSO_WM_UNIT_PLACING_PICTURE_USER_VIEWPORT" val="{&quot;height&quot;:7565,&quot;width&quot;:6935}"/>
</p:tagLst>
</file>

<file path=ppt/tags/tag67.xml><?xml version="1.0" encoding="utf-8"?>
<p:tagLst xmlns:p="http://schemas.openxmlformats.org/presentationml/2006/main">
  <p:tag name="KSO_WM_UNIT_PLACING_PICTURE_USER_VIEWPORT" val="{&quot;height&quot;:7565,&quot;width&quot;:8477}"/>
</p:tagLst>
</file>

<file path=ppt/tags/tag68.xml><?xml version="1.0" encoding="utf-8"?>
<p:tagLst xmlns:p="http://schemas.openxmlformats.org/presentationml/2006/main">
  <p:tag name="KSO_WM_UNIT_PLACING_PICTURE_USER_VIEWPORT" val="{&quot;height&quot;:10800,&quot;width&quot;:3214}"/>
</p:tagLst>
</file>

<file path=ppt/tags/tag69.xml><?xml version="1.0" encoding="utf-8"?>
<p:tagLst xmlns:p="http://schemas.openxmlformats.org/presentationml/2006/main">
  <p:tag name="KSO_WM_UNIT_TABLE_BEAUTIFY" val="smartTable{31f50652-d007-4c8c-894e-7f6e575a8268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ABLE_BEAUTIFY" val="smartTable{f59ae1b9-8901-4c66-8f17-f2a61a807bad}"/>
</p:tagLst>
</file>

<file path=ppt/tags/tag71.xml><?xml version="1.0" encoding="utf-8"?>
<p:tagLst xmlns:p="http://schemas.openxmlformats.org/presentationml/2006/main">
  <p:tag name="KSO_WM_UNIT_PLACING_PICTURE_USER_VIEWPORT" val="{&quot;height&quot;:3700,&quot;width&quot;:3739}"/>
</p:tagLst>
</file>

<file path=ppt/tags/tag72.xml><?xml version="1.0" encoding="utf-8"?>
<p:tagLst xmlns:p="http://schemas.openxmlformats.org/presentationml/2006/main">
  <p:tag name="KSO_WM_UNIT_PLACING_PICTURE_USER_VIEWPORT" val="{&quot;height&quot;:6953,&quot;width&quot;:7192}"/>
</p:tagLst>
</file>

<file path=ppt/tags/tag73.xml><?xml version="1.0" encoding="utf-8"?>
<p:tagLst xmlns:p="http://schemas.openxmlformats.org/presentationml/2006/main">
  <p:tag name="KSO_WM_UNIT_PLACING_PICTURE_USER_VIEWPORT" val="{&quot;height&quot;:6547,&quot;width&quot;:5553}"/>
</p:tagLst>
</file>

<file path=ppt/tags/tag74.xml><?xml version="1.0" encoding="utf-8"?>
<p:tagLst xmlns:p="http://schemas.openxmlformats.org/presentationml/2006/main">
  <p:tag name="KSO_WM_UNIT_PLACING_PICTURE_USER_VIEWPORT" val="{&quot;height&quot;:6996,&quot;width&quot;:8657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5335</Words>
  <Application>WPS 演示</Application>
  <PresentationFormat>宽屏</PresentationFormat>
  <Paragraphs>843</Paragraphs>
  <Slides>92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92</vt:i4>
      </vt:variant>
    </vt:vector>
  </HeadingPairs>
  <TitlesOfParts>
    <vt:vector size="102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Times New Roman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果果</cp:lastModifiedBy>
  <cp:revision>451</cp:revision>
  <dcterms:created xsi:type="dcterms:W3CDTF">2019-06-19T02:08:00Z</dcterms:created>
  <dcterms:modified xsi:type="dcterms:W3CDTF">2021-07-21T02:13:03Z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2052-11.1.0.10667</vt:lpwstr>
  </property>
  <property fmtid="{D5CDD505-2E9C-101B-9397-08002B2CF9AE}" pid="3" name="ICV">
    <vt:lpwstr>2904C998F6294E2590473D91116BE17B</vt:lpwstr>
  </property>
</Properties>
</file>